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559" r:id="rId2"/>
    <p:sldId id="567" r:id="rId3"/>
    <p:sldId id="256" r:id="rId4"/>
    <p:sldId id="257" r:id="rId5"/>
    <p:sldId id="258" r:id="rId6"/>
    <p:sldId id="259" r:id="rId7"/>
    <p:sldId id="260" r:id="rId8"/>
    <p:sldId id="261" r:id="rId9"/>
    <p:sldId id="302" r:id="rId10"/>
    <p:sldId id="299" r:id="rId11"/>
    <p:sldId id="342" r:id="rId12"/>
    <p:sldId id="262" r:id="rId13"/>
    <p:sldId id="300" r:id="rId14"/>
    <p:sldId id="301" r:id="rId15"/>
    <p:sldId id="340" r:id="rId16"/>
    <p:sldId id="303" r:id="rId17"/>
    <p:sldId id="304" r:id="rId18"/>
    <p:sldId id="305" r:id="rId19"/>
    <p:sldId id="306" r:id="rId20"/>
    <p:sldId id="307" r:id="rId21"/>
    <p:sldId id="308" r:id="rId22"/>
    <p:sldId id="311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43" r:id="rId39"/>
    <p:sldId id="329" r:id="rId40"/>
    <p:sldId id="263" r:id="rId41"/>
    <p:sldId id="330" r:id="rId42"/>
    <p:sldId id="331" r:id="rId43"/>
    <p:sldId id="332" r:id="rId44"/>
    <p:sldId id="333" r:id="rId45"/>
    <p:sldId id="334" r:id="rId46"/>
    <p:sldId id="337" r:id="rId47"/>
    <p:sldId id="339" r:id="rId48"/>
    <p:sldId id="344" r:id="rId49"/>
    <p:sldId id="345" r:id="rId50"/>
    <p:sldId id="346" r:id="rId51"/>
    <p:sldId id="347" r:id="rId52"/>
    <p:sldId id="348" r:id="rId53"/>
    <p:sldId id="349" r:id="rId54"/>
    <p:sldId id="352" r:id="rId55"/>
    <p:sldId id="351" r:id="rId5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5CE6F-AAA9-45E1-9E0D-1DE3CFF5FBF1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3E160-2E99-41C3-B573-B0F3510939CA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2681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Section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5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96BCD-C629-4AC0-948F-2E224F6C7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395DFA-2130-4699-8E26-B7463BEDA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DD690-6D40-406A-AED6-7AD813B6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C1D4D9-F98F-4723-B07C-CC89587AC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3D65AD-42BA-4919-AB39-A217296C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3407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251D6-ED86-494E-829E-CA4271C9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C0BBF35-D891-43C1-A0A7-26C283FCAA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BED9E5-052B-49F1-9BA5-A685572E6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F93F28-DC0E-4D12-B5E5-7CD1FA45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0FEAC9-BA8F-4F05-8FD7-70D650DC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0953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DFE387-4EF2-46E6-874E-C5F5EB85C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937A92-ADBB-4FD7-80CC-0758A9E7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4877F5-28D0-4CF6-88F7-CAAE60BC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CE1848-79BD-46F0-BE50-8EA877151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645CB3-7679-4E6E-B2C7-475024EE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321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96000" cy="6858000"/>
          </a:xfrm>
          <a:custGeom>
            <a:avLst/>
            <a:gdLst>
              <a:gd name="connsiteX0" fmla="*/ 0 w 6696000"/>
              <a:gd name="connsiteY0" fmla="*/ 0 h 6858000"/>
              <a:gd name="connsiteX1" fmla="*/ 5434728 w 6696000"/>
              <a:gd name="connsiteY1" fmla="*/ 0 h 6858000"/>
              <a:gd name="connsiteX2" fmla="*/ 5487565 w 6696000"/>
              <a:gd name="connsiteY2" fmla="*/ 60997 h 6858000"/>
              <a:gd name="connsiteX3" fmla="*/ 6696000 w 6696000"/>
              <a:gd name="connsiteY3" fmla="*/ 3427200 h 6858000"/>
              <a:gd name="connsiteX4" fmla="*/ 5487565 w 6696000"/>
              <a:gd name="connsiteY4" fmla="*/ 6793403 h 6858000"/>
              <a:gd name="connsiteX5" fmla="*/ 5431610 w 6696000"/>
              <a:gd name="connsiteY5" fmla="*/ 6858000 h 6858000"/>
              <a:gd name="connsiteX6" fmla="*/ 0 w 66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6000" h="6858000">
                <a:moveTo>
                  <a:pt x="0" y="0"/>
                </a:moveTo>
                <a:lnTo>
                  <a:pt x="5434728" y="0"/>
                </a:lnTo>
                <a:lnTo>
                  <a:pt x="5487565" y="60997"/>
                </a:lnTo>
                <a:cubicBezTo>
                  <a:pt x="6242500" y="975766"/>
                  <a:pt x="6696000" y="2148523"/>
                  <a:pt x="6696000" y="3427200"/>
                </a:cubicBezTo>
                <a:cubicBezTo>
                  <a:pt x="6696000" y="4705878"/>
                  <a:pt x="6242500" y="5878634"/>
                  <a:pt x="5487565" y="6793403"/>
                </a:cubicBezTo>
                <a:lnTo>
                  <a:pt x="5431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F9A95-90DD-479A-BA01-79B7388A707C}"/>
              </a:ext>
            </a:extLst>
          </p:cNvPr>
          <p:cNvSpPr txBox="1"/>
          <p:nvPr userDrawn="1"/>
        </p:nvSpPr>
        <p:spPr>
          <a:xfrm>
            <a:off x="0" y="-641866"/>
            <a:ext cx="6876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  <a:highlight>
                  <a:srgbClr val="FFFF00"/>
                </a:highlight>
              </a:rPr>
              <a:t>Section – circular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DA65E-2913-C743-ACB0-2AB7B72A93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2511" y="6181725"/>
            <a:ext cx="932400" cy="43923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7785E66-1890-514C-8C28-D1B8F93772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2616" y="2203200"/>
            <a:ext cx="5050901" cy="199336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section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3C20D-FA9A-4D02-B8F4-18749406AB30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B34B38-1081-4887-B126-CCB8FD48C974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0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4F897-0220-4275-98B7-CCF73F59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8D12F6-E700-4A57-9F14-B008871C9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0C3664-EAF2-4CFB-A86F-97527A06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A75955-40FF-4D15-87DA-C7284C76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EBE0FD-C0B4-4FC5-82A7-ADAC068BA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6535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3282-A07F-4302-B509-856E364E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364E1A-3826-41CC-8F07-5D26E90EA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727CBB-EF76-42E4-B412-9590BEDC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B36149-7653-4261-8B89-1CDABBD7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E87EDA-82F6-40A7-955C-19F43555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9285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03C24-CAA7-4A45-8A3E-B358EFF5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2E0777-BD95-4277-9EC7-1B5468320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87E6A4-5674-4DDB-83F7-580CDCC15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A1AC62-1457-4C6B-BD2F-46FF2023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98DC65-76D3-477B-AF43-1151CB3F1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0A93C9-5F4A-4548-A051-1550CC9E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7047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85119-0B73-4A98-B728-39DE923E1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0C3DD6-ADDD-4B0C-A732-911440D7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0921A74-69B9-482A-9CC8-271AA3E9F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87C658-1E1C-4F5A-AFE7-AA3F3872C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E2816B2-2422-4C3B-8869-2E33065B1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CF0C063-A5F0-4640-AA86-02217150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DDC44B-0B6F-4167-A333-30D0123C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0E9148-2EA3-4443-8427-18FACBAD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702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978F8-B8CB-4939-AF87-969B6374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7D9FFC-E20C-45CF-A32A-6B8F7990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CC018-CED3-4643-BF93-966D1BC49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DE1C0B-B1E3-4B81-88A8-F89862C5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859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425ED75-8329-4444-A7EB-F2110949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B9D7CE-2241-4163-9A52-E32B8E28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2F6BDB-F49F-4319-8BBA-FC2178E78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1534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84EE5-8EFD-4B31-AE55-46CC9A10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FFC0D6-520F-4CFD-8C94-C9DAA5CA9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653F2F-E236-40E6-B3EB-F64B32A3D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32BE13-7AFA-4BF2-B3D0-1B6B644C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B8482EC-2ECA-4FF1-A743-E79C0F80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36A664-B281-488C-B23E-FD023141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373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5475C-F689-4D71-9619-B5CB92778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079CA37-C6DA-470C-92C6-892DA84FF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A95889-4723-4355-9325-6F09CC270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917823-54A9-44A7-B402-7201F247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88C7BA-F750-4D01-B63B-5B17F41E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A98CE5-5745-48F5-85CF-7B38DF5C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105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550FEE-2117-45EE-A67F-975D2170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48312-6A66-4F2D-A6CC-878DE36BC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FC7B9E-F2FB-4944-B21A-3F1EA2BC2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D5421-9F74-488F-B258-1CCFE3E008EC}" type="datetimeFigureOut">
              <a:rPr lang="es-PE" smtClean="0"/>
              <a:t>6/02/2023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FA6586-EF38-4991-80DD-A17DD4EBC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D5F235-4769-4B27-9768-5962FA834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2DD9D-1495-4DCC-849A-3DC689840F05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7448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25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26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17.jpe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29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3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34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35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36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38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39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40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41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44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18" Type="http://schemas.openxmlformats.org/officeDocument/2006/relationships/image" Target="../media/image49.svg"/><Relationship Id="rId3" Type="http://schemas.openxmlformats.org/officeDocument/2006/relationships/image" Target="../media/image11.svg"/><Relationship Id="rId21" Type="http://schemas.openxmlformats.org/officeDocument/2006/relationships/image" Target="../media/image52.pn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17" Type="http://schemas.openxmlformats.org/officeDocument/2006/relationships/image" Target="../media/image48.png"/><Relationship Id="rId2" Type="http://schemas.openxmlformats.org/officeDocument/2006/relationships/image" Target="../media/image10.png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24" Type="http://schemas.openxmlformats.org/officeDocument/2006/relationships/image" Target="../media/image55.svg"/><Relationship Id="rId5" Type="http://schemas.openxmlformats.org/officeDocument/2006/relationships/image" Target="../media/image13.sv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8.png"/><Relationship Id="rId19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Relationship Id="rId22" Type="http://schemas.openxmlformats.org/officeDocument/2006/relationships/image" Target="../media/image5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56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59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60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61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7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7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63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64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18" Type="http://schemas.openxmlformats.org/officeDocument/2006/relationships/image" Target="../media/image67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17" Type="http://schemas.microsoft.com/office/2007/relationships/hdphoto" Target="../media/hdphoto1.wdp"/><Relationship Id="rId2" Type="http://schemas.openxmlformats.org/officeDocument/2006/relationships/image" Target="../media/image1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65.png"/><Relationship Id="rId10" Type="http://schemas.openxmlformats.org/officeDocument/2006/relationships/image" Target="../media/image8.png"/><Relationship Id="rId19" Type="http://schemas.openxmlformats.org/officeDocument/2006/relationships/image" Target="../media/image6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12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18" Type="http://schemas.openxmlformats.org/officeDocument/2006/relationships/image" Target="../media/image17.jpe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17" Type="http://schemas.openxmlformats.org/officeDocument/2006/relationships/image" Target="../media/image23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21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5" Type="http://schemas.openxmlformats.org/officeDocument/2006/relationships/image" Target="../media/image24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Relationship Id="rId1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7C52A511-A522-4B6A-BA7E-4CD40203E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-1" b="6038"/>
          <a:stretch/>
        </p:blipFill>
        <p:spPr>
          <a:xfrm>
            <a:off x="322701" y="-1"/>
            <a:ext cx="11585281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B9D8B9-3BF1-41A2-874A-30AF470E1806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/>
              <a:t>PROYECTOS DE MEJORA CONTINUA – LABORATORIO DE MEDIO AMBIENTE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342245847"/>
      </p:ext>
    </p:extLst>
  </p:cSld>
  <p:clrMapOvr>
    <a:masterClrMapping/>
  </p:clrMapOvr>
  <p:transition spd="slow" advTm="8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C2049AA-166A-4D9B-BC8E-B9C7FB9CB188}"/>
              </a:ext>
            </a:extLst>
          </p:cNvPr>
          <p:cNvSpPr/>
          <p:nvPr/>
        </p:nvSpPr>
        <p:spPr>
          <a:xfrm>
            <a:off x="1642994" y="1787144"/>
            <a:ext cx="2664009" cy="41584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 doblada 22">
            <a:extLst>
              <a:ext uri="{FF2B5EF4-FFF2-40B4-BE49-F238E27FC236}">
                <a16:creationId xmlns:a16="http://schemas.microsoft.com/office/drawing/2014/main" id="{B86D29D7-2300-4D16-B49E-D4FCD3FB11B3}"/>
              </a:ext>
            </a:extLst>
          </p:cNvPr>
          <p:cNvSpPr/>
          <p:nvPr/>
        </p:nvSpPr>
        <p:spPr>
          <a:xfrm>
            <a:off x="1728654" y="1876226"/>
            <a:ext cx="2493413" cy="398137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Se corre una secuencia de patrones de alta y baja concentración para analizar la recuperación.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B330584-DAFB-D590-50AD-950D5DF165A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56" r="11639" b="1034"/>
          <a:stretch/>
        </p:blipFill>
        <p:spPr>
          <a:xfrm>
            <a:off x="4420720" y="1876226"/>
            <a:ext cx="7447083" cy="3968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904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C2049AA-166A-4D9B-BC8E-B9C7FB9CB188}"/>
              </a:ext>
            </a:extLst>
          </p:cNvPr>
          <p:cNvSpPr/>
          <p:nvPr/>
        </p:nvSpPr>
        <p:spPr>
          <a:xfrm>
            <a:off x="2209540" y="1534174"/>
            <a:ext cx="2664009" cy="41584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 doblada 22">
            <a:extLst>
              <a:ext uri="{FF2B5EF4-FFF2-40B4-BE49-F238E27FC236}">
                <a16:creationId xmlns:a16="http://schemas.microsoft.com/office/drawing/2014/main" id="{B86D29D7-2300-4D16-B49E-D4FCD3FB11B3}"/>
              </a:ext>
            </a:extLst>
          </p:cNvPr>
          <p:cNvSpPr/>
          <p:nvPr/>
        </p:nvSpPr>
        <p:spPr>
          <a:xfrm>
            <a:off x="2295200" y="1623257"/>
            <a:ext cx="2493413" cy="398137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Se corre una muestra validada para comparar la repetibilidad del nuevo método con el anterior.</a:t>
            </a:r>
            <a:endParaRPr lang="en-US"/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8CF1D2F7-0B70-41D3-93EB-118FA21B4D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888" y="1119092"/>
            <a:ext cx="4930849" cy="54141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55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113919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89F41B6-1006-497F-BF14-72F858BAFD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8235" y="1079544"/>
            <a:ext cx="6304408" cy="535595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CB9E4AA-C186-4E82-A1A4-136EE1AA258E}"/>
              </a:ext>
            </a:extLst>
          </p:cNvPr>
          <p:cNvSpPr/>
          <p:nvPr/>
        </p:nvSpPr>
        <p:spPr>
          <a:xfrm>
            <a:off x="1499803" y="1243688"/>
            <a:ext cx="3377830" cy="46232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: esquina doblada 20">
            <a:extLst>
              <a:ext uri="{FF2B5EF4-FFF2-40B4-BE49-F238E27FC236}">
                <a16:creationId xmlns:a16="http://schemas.microsoft.com/office/drawing/2014/main" id="{1075320E-9D15-4DCD-9B6C-B847DDBF49BA}"/>
              </a:ext>
            </a:extLst>
          </p:cNvPr>
          <p:cNvSpPr/>
          <p:nvPr/>
        </p:nvSpPr>
        <p:spPr>
          <a:xfrm>
            <a:off x="1585463" y="1296912"/>
            <a:ext cx="3181041" cy="4465372"/>
          </a:xfrm>
          <a:prstGeom prst="foldedCorner">
            <a:avLst>
              <a:gd name="adj" fmla="val 20464"/>
            </a:avLst>
          </a:prstGeom>
          <a:blipFill>
            <a:blip r:embed="rId1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000" b="1">
                <a:solidFill>
                  <a:schemeClr val="tx1"/>
                </a:solidFill>
                <a:latin typeface="Times New Roman"/>
                <a:cs typeface="Times New Roman"/>
              </a:rPr>
              <a:t>El promedio de cada analito se mantiene dentro de la repetibilidad(20%).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000" b="1">
                <a:solidFill>
                  <a:schemeClr val="tx1"/>
                </a:solidFill>
                <a:latin typeface="Times New Roman"/>
                <a:cs typeface="Times New Roman"/>
              </a:rPr>
              <a:t>Se realizó la misma corrida de patrones en otro equipo operativo y se compara las varianzas usando la prueba F aceptando la hipótesis nula :"No existen diferencias significativas entre ambas lecturas"</a:t>
            </a: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05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EA8FFCC-1249-4596-9BAA-1C49BD1BA8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5691" y="1180487"/>
            <a:ext cx="6288620" cy="53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BE63AE4-B892-40CA-BB0F-46E70E1F008C}"/>
              </a:ext>
            </a:extLst>
          </p:cNvPr>
          <p:cNvSpPr/>
          <p:nvPr/>
        </p:nvSpPr>
        <p:spPr>
          <a:xfrm>
            <a:off x="1952713" y="5892910"/>
            <a:ext cx="4087048" cy="520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EE15DF18-FE48-4116-BD79-456E0EBA2C62}"/>
              </a:ext>
            </a:extLst>
          </p:cNvPr>
          <p:cNvSpPr/>
          <p:nvPr/>
        </p:nvSpPr>
        <p:spPr>
          <a:xfrm>
            <a:off x="2029407" y="5981993"/>
            <a:ext cx="3912031" cy="33336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ANTES: </a:t>
            </a:r>
            <a:r>
              <a:rPr lang="es-PE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minutos y 28 segundos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C14D6FB-CED7-4BA8-BE64-C3D220F059DA}"/>
              </a:ext>
            </a:extLst>
          </p:cNvPr>
          <p:cNvSpPr/>
          <p:nvPr/>
        </p:nvSpPr>
        <p:spPr>
          <a:xfrm>
            <a:off x="6944893" y="5892910"/>
            <a:ext cx="4313041" cy="520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: esquina doblada 18">
            <a:extLst>
              <a:ext uri="{FF2B5EF4-FFF2-40B4-BE49-F238E27FC236}">
                <a16:creationId xmlns:a16="http://schemas.microsoft.com/office/drawing/2014/main" id="{B1FAE913-FB47-4F1D-8082-2DA4CE7CC25C}"/>
              </a:ext>
            </a:extLst>
          </p:cNvPr>
          <p:cNvSpPr/>
          <p:nvPr/>
        </p:nvSpPr>
        <p:spPr>
          <a:xfrm>
            <a:off x="7021588" y="5981993"/>
            <a:ext cx="4128346" cy="33336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DESPUÉS: </a:t>
            </a:r>
            <a:r>
              <a:rPr lang="es-PE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minutos y 35 segundos</a:t>
            </a:r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5EC95487-85D1-4190-97C4-4D86320202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45"/>
          <a:stretch>
            <a:fillRect/>
          </a:stretch>
        </p:blipFill>
        <p:spPr bwMode="auto">
          <a:xfrm>
            <a:off x="2442074" y="1149582"/>
            <a:ext cx="2850357" cy="45715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BCBE2FAA-8CB5-47F4-9572-4843AAE622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24"/>
          <a:stretch>
            <a:fillRect/>
          </a:stretch>
        </p:blipFill>
        <p:spPr bwMode="auto">
          <a:xfrm>
            <a:off x="7021588" y="1201559"/>
            <a:ext cx="4175496" cy="4525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71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87831" y="224444"/>
            <a:ext cx="11649245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SEGUIMIENTO AL TIEMPO DE RESPUESTA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0B4861-0143-4706-8231-C6C3B31030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9252" y="1049162"/>
            <a:ext cx="10190560" cy="54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6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F3B1E14F-9E95-4C5A-B1AF-C46F14190ED1}"/>
              </a:ext>
            </a:extLst>
          </p:cNvPr>
          <p:cNvSpPr/>
          <p:nvPr/>
        </p:nvSpPr>
        <p:spPr>
          <a:xfrm rot="5400000" flipH="1">
            <a:off x="269091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35781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PROYECTO DE MEJORA CONTINUA N° 2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301A765-1367-41D1-8CD5-6F96B56E2D06}"/>
              </a:ext>
            </a:extLst>
          </p:cNvPr>
          <p:cNvSpPr txBox="1"/>
          <p:nvPr/>
        </p:nvSpPr>
        <p:spPr>
          <a:xfrm>
            <a:off x="1680729" y="1876226"/>
            <a:ext cx="53477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400" b="1">
                <a:latin typeface="Copperplate Gothic Bold" panose="020B0604020202020204" pitchFamily="34" charset="0"/>
              </a:rPr>
              <a:t>Configurar el modo dual para la lectura de aniones en los Cromatógrafos iónicos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A6C9DC3-528F-438B-BEBC-FA7CB43507D3}"/>
              </a:ext>
            </a:extLst>
          </p:cNvPr>
          <p:cNvSpPr txBox="1"/>
          <p:nvPr/>
        </p:nvSpPr>
        <p:spPr>
          <a:xfrm>
            <a:off x="6606073" y="4460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215F4483-2B08-4E4C-ADF6-3A991881B132}"/>
              </a:ext>
            </a:extLst>
          </p:cNvPr>
          <p:cNvSpPr/>
          <p:nvPr/>
        </p:nvSpPr>
        <p:spPr>
          <a:xfrm rot="5400000">
            <a:off x="6986851" y="1412469"/>
            <a:ext cx="4864131" cy="4690107"/>
          </a:xfrm>
          <a:custGeom>
            <a:avLst/>
            <a:gdLst>
              <a:gd name="connsiteX0" fmla="*/ 3054592 w 4864131"/>
              <a:gd name="connsiteY0" fmla="*/ 33640 h 4690107"/>
              <a:gd name="connsiteX1" fmla="*/ 4783677 w 4864131"/>
              <a:gd name="connsiteY1" fmla="*/ 33640 h 4690107"/>
              <a:gd name="connsiteX2" fmla="*/ 4426793 w 4864131"/>
              <a:gd name="connsiteY2" fmla="*/ 747406 h 4690107"/>
              <a:gd name="connsiteX3" fmla="*/ 3411474 w 4864131"/>
              <a:gd name="connsiteY3" fmla="*/ 747406 h 4690107"/>
              <a:gd name="connsiteX4" fmla="*/ 3018400 w 4864131"/>
              <a:gd name="connsiteY4" fmla="*/ 1550708 h 4690107"/>
              <a:gd name="connsiteX5" fmla="*/ 3423332 w 4864131"/>
              <a:gd name="connsiteY5" fmla="*/ 799313 h 4690107"/>
              <a:gd name="connsiteX6" fmla="*/ 4459200 w 4864131"/>
              <a:gd name="connsiteY6" fmla="*/ 799313 h 4690107"/>
              <a:gd name="connsiteX7" fmla="*/ 4864131 w 4864131"/>
              <a:gd name="connsiteY7" fmla="*/ 1550708 h 4690107"/>
              <a:gd name="connsiteX8" fmla="*/ 4459200 w 4864131"/>
              <a:gd name="connsiteY8" fmla="*/ 2302103 h 4690107"/>
              <a:gd name="connsiteX9" fmla="*/ 3423332 w 4864131"/>
              <a:gd name="connsiteY9" fmla="*/ 2302103 h 4690107"/>
              <a:gd name="connsiteX10" fmla="*/ 3018399 w 4864131"/>
              <a:gd name="connsiteY10" fmla="*/ 3134302 h 4690107"/>
              <a:gd name="connsiteX11" fmla="*/ 3423330 w 4864131"/>
              <a:gd name="connsiteY11" fmla="*/ 2382906 h 4690107"/>
              <a:gd name="connsiteX12" fmla="*/ 4459199 w 4864131"/>
              <a:gd name="connsiteY12" fmla="*/ 2382906 h 4690107"/>
              <a:gd name="connsiteX13" fmla="*/ 4864130 w 4864131"/>
              <a:gd name="connsiteY13" fmla="*/ 3134302 h 4690107"/>
              <a:gd name="connsiteX14" fmla="*/ 4459199 w 4864131"/>
              <a:gd name="connsiteY14" fmla="*/ 3885697 h 4690107"/>
              <a:gd name="connsiteX15" fmla="*/ 3423330 w 4864131"/>
              <a:gd name="connsiteY15" fmla="*/ 3885697 h 4690107"/>
              <a:gd name="connsiteX16" fmla="*/ 1509352 w 4864131"/>
              <a:gd name="connsiteY16" fmla="*/ 2369012 h 4690107"/>
              <a:gd name="connsiteX17" fmla="*/ 1914283 w 4864131"/>
              <a:gd name="connsiteY17" fmla="*/ 1617617 h 4690107"/>
              <a:gd name="connsiteX18" fmla="*/ 2950152 w 4864131"/>
              <a:gd name="connsiteY18" fmla="*/ 1617617 h 4690107"/>
              <a:gd name="connsiteX19" fmla="*/ 3355083 w 4864131"/>
              <a:gd name="connsiteY19" fmla="*/ 2369012 h 4690107"/>
              <a:gd name="connsiteX20" fmla="*/ 2950152 w 4864131"/>
              <a:gd name="connsiteY20" fmla="*/ 3120407 h 4690107"/>
              <a:gd name="connsiteX21" fmla="*/ 1914283 w 4864131"/>
              <a:gd name="connsiteY21" fmla="*/ 3120407 h 4690107"/>
              <a:gd name="connsiteX22" fmla="*/ 1509352 w 4864131"/>
              <a:gd name="connsiteY22" fmla="*/ 3938712 h 4690107"/>
              <a:gd name="connsiteX23" fmla="*/ 1914283 w 4864131"/>
              <a:gd name="connsiteY23" fmla="*/ 3187317 h 4690107"/>
              <a:gd name="connsiteX24" fmla="*/ 2950152 w 4864131"/>
              <a:gd name="connsiteY24" fmla="*/ 3187317 h 4690107"/>
              <a:gd name="connsiteX25" fmla="*/ 3355083 w 4864131"/>
              <a:gd name="connsiteY25" fmla="*/ 3938712 h 4690107"/>
              <a:gd name="connsiteX26" fmla="*/ 2950152 w 4864131"/>
              <a:gd name="connsiteY26" fmla="*/ 4690107 h 4690107"/>
              <a:gd name="connsiteX27" fmla="*/ 1914283 w 4864131"/>
              <a:gd name="connsiteY27" fmla="*/ 4690107 h 4690107"/>
              <a:gd name="connsiteX28" fmla="*/ 1509351 w 4864131"/>
              <a:gd name="connsiteY28" fmla="*/ 751395 h 4690107"/>
              <a:gd name="connsiteX29" fmla="*/ 1914282 w 4864131"/>
              <a:gd name="connsiteY29" fmla="*/ 0 h 4690107"/>
              <a:gd name="connsiteX30" fmla="*/ 2950151 w 4864131"/>
              <a:gd name="connsiteY30" fmla="*/ 0 h 4690107"/>
              <a:gd name="connsiteX31" fmla="*/ 3355082 w 4864131"/>
              <a:gd name="connsiteY31" fmla="*/ 751395 h 4690107"/>
              <a:gd name="connsiteX32" fmla="*/ 2950151 w 4864131"/>
              <a:gd name="connsiteY32" fmla="*/ 1502790 h 4690107"/>
              <a:gd name="connsiteX33" fmla="*/ 1914282 w 4864131"/>
              <a:gd name="connsiteY33" fmla="*/ 1502790 h 4690107"/>
              <a:gd name="connsiteX34" fmla="*/ 32269 w 4864131"/>
              <a:gd name="connsiteY34" fmla="*/ 0 h 4690107"/>
              <a:gd name="connsiteX35" fmla="*/ 1761354 w 4864131"/>
              <a:gd name="connsiteY35" fmla="*/ 0 h 4690107"/>
              <a:gd name="connsiteX36" fmla="*/ 1404469 w 4864131"/>
              <a:gd name="connsiteY36" fmla="*/ 713766 h 4690107"/>
              <a:gd name="connsiteX37" fmla="*/ 389151 w 4864131"/>
              <a:gd name="connsiteY37" fmla="*/ 713766 h 4690107"/>
              <a:gd name="connsiteX38" fmla="*/ 302 w 4864131"/>
              <a:gd name="connsiteY38" fmla="*/ 1550708 h 4690107"/>
              <a:gd name="connsiteX39" fmla="*/ 405233 w 4864131"/>
              <a:gd name="connsiteY39" fmla="*/ 799313 h 4690107"/>
              <a:gd name="connsiteX40" fmla="*/ 1441101 w 4864131"/>
              <a:gd name="connsiteY40" fmla="*/ 799313 h 4690107"/>
              <a:gd name="connsiteX41" fmla="*/ 1846033 w 4864131"/>
              <a:gd name="connsiteY41" fmla="*/ 1550708 h 4690107"/>
              <a:gd name="connsiteX42" fmla="*/ 1441101 w 4864131"/>
              <a:gd name="connsiteY42" fmla="*/ 2302103 h 4690107"/>
              <a:gd name="connsiteX43" fmla="*/ 405233 w 4864131"/>
              <a:gd name="connsiteY43" fmla="*/ 2302103 h 4690107"/>
              <a:gd name="connsiteX44" fmla="*/ 0 w 4864131"/>
              <a:gd name="connsiteY44" fmla="*/ 3139399 h 4690107"/>
              <a:gd name="connsiteX45" fmla="*/ 404931 w 4864131"/>
              <a:gd name="connsiteY45" fmla="*/ 2388004 h 4690107"/>
              <a:gd name="connsiteX46" fmla="*/ 1440799 w 4864131"/>
              <a:gd name="connsiteY46" fmla="*/ 2388004 h 4690107"/>
              <a:gd name="connsiteX47" fmla="*/ 1845731 w 4864131"/>
              <a:gd name="connsiteY47" fmla="*/ 3139399 h 4690107"/>
              <a:gd name="connsiteX48" fmla="*/ 1440799 w 4864131"/>
              <a:gd name="connsiteY48" fmla="*/ 3890795 h 4690107"/>
              <a:gd name="connsiteX49" fmla="*/ 404931 w 4864131"/>
              <a:gd name="connsiteY49" fmla="*/ 3890795 h 469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864131" h="4690107">
                <a:moveTo>
                  <a:pt x="3054592" y="33640"/>
                </a:moveTo>
                <a:lnTo>
                  <a:pt x="4783677" y="33640"/>
                </a:lnTo>
                <a:lnTo>
                  <a:pt x="4426793" y="747406"/>
                </a:lnTo>
                <a:lnTo>
                  <a:pt x="3411474" y="747406"/>
                </a:lnTo>
                <a:close/>
                <a:moveTo>
                  <a:pt x="3018400" y="1550708"/>
                </a:moveTo>
                <a:lnTo>
                  <a:pt x="3423332" y="799313"/>
                </a:lnTo>
                <a:lnTo>
                  <a:pt x="4459200" y="799313"/>
                </a:lnTo>
                <a:lnTo>
                  <a:pt x="4864131" y="1550708"/>
                </a:lnTo>
                <a:lnTo>
                  <a:pt x="4459200" y="2302103"/>
                </a:lnTo>
                <a:lnTo>
                  <a:pt x="3423332" y="2302103"/>
                </a:lnTo>
                <a:close/>
                <a:moveTo>
                  <a:pt x="3018399" y="3134302"/>
                </a:moveTo>
                <a:lnTo>
                  <a:pt x="3423330" y="2382906"/>
                </a:lnTo>
                <a:lnTo>
                  <a:pt x="4459199" y="2382906"/>
                </a:lnTo>
                <a:lnTo>
                  <a:pt x="4864130" y="3134302"/>
                </a:lnTo>
                <a:lnTo>
                  <a:pt x="4459199" y="3885697"/>
                </a:lnTo>
                <a:lnTo>
                  <a:pt x="3423330" y="3885697"/>
                </a:lnTo>
                <a:close/>
                <a:moveTo>
                  <a:pt x="1509352" y="2369012"/>
                </a:moveTo>
                <a:lnTo>
                  <a:pt x="1914283" y="1617617"/>
                </a:lnTo>
                <a:lnTo>
                  <a:pt x="2950152" y="1617617"/>
                </a:lnTo>
                <a:lnTo>
                  <a:pt x="3355083" y="2369012"/>
                </a:lnTo>
                <a:lnTo>
                  <a:pt x="2950152" y="3120407"/>
                </a:lnTo>
                <a:lnTo>
                  <a:pt x="1914283" y="3120407"/>
                </a:lnTo>
                <a:close/>
                <a:moveTo>
                  <a:pt x="1509352" y="3938712"/>
                </a:moveTo>
                <a:lnTo>
                  <a:pt x="1914283" y="3187317"/>
                </a:lnTo>
                <a:lnTo>
                  <a:pt x="2950152" y="3187317"/>
                </a:lnTo>
                <a:lnTo>
                  <a:pt x="3355083" y="3938712"/>
                </a:lnTo>
                <a:lnTo>
                  <a:pt x="2950152" y="4690107"/>
                </a:lnTo>
                <a:lnTo>
                  <a:pt x="1914283" y="4690107"/>
                </a:lnTo>
                <a:close/>
                <a:moveTo>
                  <a:pt x="1509351" y="751395"/>
                </a:moveTo>
                <a:lnTo>
                  <a:pt x="1914282" y="0"/>
                </a:lnTo>
                <a:lnTo>
                  <a:pt x="2950151" y="0"/>
                </a:lnTo>
                <a:lnTo>
                  <a:pt x="3355082" y="751395"/>
                </a:lnTo>
                <a:lnTo>
                  <a:pt x="2950151" y="1502790"/>
                </a:lnTo>
                <a:lnTo>
                  <a:pt x="1914282" y="1502790"/>
                </a:lnTo>
                <a:close/>
                <a:moveTo>
                  <a:pt x="32269" y="0"/>
                </a:moveTo>
                <a:lnTo>
                  <a:pt x="1761354" y="0"/>
                </a:lnTo>
                <a:lnTo>
                  <a:pt x="1404469" y="713766"/>
                </a:lnTo>
                <a:lnTo>
                  <a:pt x="389151" y="713766"/>
                </a:lnTo>
                <a:close/>
                <a:moveTo>
                  <a:pt x="302" y="1550708"/>
                </a:moveTo>
                <a:lnTo>
                  <a:pt x="405233" y="799313"/>
                </a:lnTo>
                <a:lnTo>
                  <a:pt x="1441101" y="799313"/>
                </a:lnTo>
                <a:lnTo>
                  <a:pt x="1846033" y="1550708"/>
                </a:lnTo>
                <a:lnTo>
                  <a:pt x="1441101" y="2302103"/>
                </a:lnTo>
                <a:lnTo>
                  <a:pt x="405233" y="2302103"/>
                </a:lnTo>
                <a:close/>
                <a:moveTo>
                  <a:pt x="0" y="3139399"/>
                </a:moveTo>
                <a:lnTo>
                  <a:pt x="404931" y="2388004"/>
                </a:lnTo>
                <a:lnTo>
                  <a:pt x="1440799" y="2388004"/>
                </a:lnTo>
                <a:lnTo>
                  <a:pt x="1845731" y="3139399"/>
                </a:lnTo>
                <a:lnTo>
                  <a:pt x="1440799" y="3890795"/>
                </a:lnTo>
                <a:lnTo>
                  <a:pt x="404931" y="3890795"/>
                </a:lnTo>
                <a:close/>
              </a:path>
            </a:pathLst>
          </a:cu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ffectLst>
            <a:outerShdw dist="508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F1B1E03-0DE2-470D-B1C7-74F54F13265F}"/>
              </a:ext>
            </a:extLst>
          </p:cNvPr>
          <p:cNvSpPr/>
          <p:nvPr/>
        </p:nvSpPr>
        <p:spPr>
          <a:xfrm>
            <a:off x="1680729" y="1594330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A483BC2-CD95-41CE-9E13-EBE0545C5669}"/>
              </a:ext>
            </a:extLst>
          </p:cNvPr>
          <p:cNvSpPr/>
          <p:nvPr/>
        </p:nvSpPr>
        <p:spPr>
          <a:xfrm>
            <a:off x="1648835" y="6173569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7155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 Y DEFINICIÓN DEL PROBLEMA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93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EA29389-3156-4E86-8B5F-BD026DA6A36E}"/>
              </a:ext>
            </a:extLst>
          </p:cNvPr>
          <p:cNvSpPr/>
          <p:nvPr/>
        </p:nvSpPr>
        <p:spPr>
          <a:xfrm>
            <a:off x="2703692" y="2704172"/>
            <a:ext cx="7578327" cy="36800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4CDEE907-8578-4C13-8D4E-21F6AB10CF24}"/>
              </a:ext>
            </a:extLst>
          </p:cNvPr>
          <p:cNvSpPr/>
          <p:nvPr/>
        </p:nvSpPr>
        <p:spPr>
          <a:xfrm>
            <a:off x="2780385" y="2758266"/>
            <a:ext cx="7296025" cy="3523373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se pueden leer muestras en simultáneo en ambos sistemas del cromatógrafo iónico.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 muestra toma un tiempo de lectura de 10 minutos.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883607E-A0E0-4B2C-AD10-729FA81B552A}"/>
              </a:ext>
            </a:extLst>
          </p:cNvPr>
          <p:cNvSpPr/>
          <p:nvPr/>
        </p:nvSpPr>
        <p:spPr>
          <a:xfrm>
            <a:off x="4168255" y="1732621"/>
            <a:ext cx="4434349" cy="6657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TIEMPO DE LECTURA</a:t>
            </a:r>
          </a:p>
        </p:txBody>
      </p:sp>
    </p:spTree>
    <p:extLst>
      <p:ext uri="{BB962C8B-B14F-4D97-AF65-F5344CB8AC3E}">
        <p14:creationId xmlns:p14="http://schemas.microsoft.com/office/powerpoint/2010/main" val="531586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CAUSAS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2273143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51" y="215071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0D1ABDE-8C1D-4839-92F0-5D36CED4A811}"/>
              </a:ext>
            </a:extLst>
          </p:cNvPr>
          <p:cNvSpPr/>
          <p:nvPr/>
        </p:nvSpPr>
        <p:spPr>
          <a:xfrm>
            <a:off x="1669037" y="1421755"/>
            <a:ext cx="4699819" cy="50665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69955052-F39B-4D4D-860A-13F2861D6A9F}"/>
              </a:ext>
            </a:extLst>
          </p:cNvPr>
          <p:cNvSpPr/>
          <p:nvPr/>
        </p:nvSpPr>
        <p:spPr>
          <a:xfrm>
            <a:off x="1745730" y="1535327"/>
            <a:ext cx="4544468" cy="485087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configuración del equipo no era dual.</a:t>
            </a:r>
          </a:p>
          <a:p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versión del software no permitía la adaptación al sistema dual.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/>
                <a:cs typeface="Times New Roman"/>
              </a:rPr>
              <a:t>El sistema 2 del C.I. se usaba solo para leer muestras con poca frecuencia de análisis.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12E215F-F89D-45FD-B161-14A20B1F14F3}"/>
              </a:ext>
            </a:extLst>
          </p:cNvPr>
          <p:cNvSpPr txBox="1"/>
          <p:nvPr/>
        </p:nvSpPr>
        <p:spPr>
          <a:xfrm>
            <a:off x="7024099" y="1966051"/>
            <a:ext cx="452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VERSIÓN ANTERIOR DEL SOFTWARE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84282FE-6E25-40EC-B677-624AB566D4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69941" y="2628056"/>
            <a:ext cx="5166049" cy="34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89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OBJETIVOS Y METAS DEL PROYECTO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3190831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272" y="3109523"/>
            <a:ext cx="648000" cy="64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D55C023-C4E0-4F40-9033-EBA2CAE679B6}"/>
              </a:ext>
            </a:extLst>
          </p:cNvPr>
          <p:cNvSpPr/>
          <p:nvPr/>
        </p:nvSpPr>
        <p:spPr>
          <a:xfrm>
            <a:off x="1877960" y="1779639"/>
            <a:ext cx="7570838" cy="14349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: esquina doblada 14">
            <a:extLst>
              <a:ext uri="{FF2B5EF4-FFF2-40B4-BE49-F238E27FC236}">
                <a16:creationId xmlns:a16="http://schemas.microsoft.com/office/drawing/2014/main" id="{933E3BB2-6457-45C1-B024-65FE526155B7}"/>
              </a:ext>
            </a:extLst>
          </p:cNvPr>
          <p:cNvSpPr/>
          <p:nvPr/>
        </p:nvSpPr>
        <p:spPr>
          <a:xfrm>
            <a:off x="1954653" y="1876226"/>
            <a:ext cx="7360871" cy="120007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Aumentar en un 100% la capacidad de lectura del equipo.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5C6B8D5-AD92-440F-A081-337059C9AF57}"/>
              </a:ext>
            </a:extLst>
          </p:cNvPr>
          <p:cNvSpPr/>
          <p:nvPr/>
        </p:nvSpPr>
        <p:spPr>
          <a:xfrm>
            <a:off x="1877960" y="3757523"/>
            <a:ext cx="7570839" cy="26570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DDE7BB5B-90C9-4D5C-B917-9CAA986368F9}"/>
              </a:ext>
            </a:extLst>
          </p:cNvPr>
          <p:cNvSpPr/>
          <p:nvPr/>
        </p:nvSpPr>
        <p:spPr>
          <a:xfrm>
            <a:off x="1954653" y="3878968"/>
            <a:ext cx="7360869" cy="238564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Leer dos muestras en simultáneo.</a:t>
            </a:r>
          </a:p>
          <a:p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Aumentar la capacidad instalada del equipo.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Leer la mayor cantidad de muestras en menos tiempo.</a:t>
            </a:r>
          </a:p>
        </p:txBody>
      </p:sp>
    </p:spTree>
    <p:extLst>
      <p:ext uri="{BB962C8B-B14F-4D97-AF65-F5344CB8AC3E}">
        <p14:creationId xmlns:p14="http://schemas.microsoft.com/office/powerpoint/2010/main" val="3482577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F4463DB-51FB-42AC-A391-025CCEAA59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D8753B-18D6-4E1C-889E-740A2C4A433F}"/>
              </a:ext>
            </a:extLst>
          </p:cNvPr>
          <p:cNvSpPr txBox="1">
            <a:spLocks/>
          </p:cNvSpPr>
          <p:nvPr/>
        </p:nvSpPr>
        <p:spPr>
          <a:xfrm>
            <a:off x="0" y="2400300"/>
            <a:ext cx="12192000" cy="2102517"/>
          </a:xfrm>
          <a:prstGeom prst="rect">
            <a:avLst/>
          </a:prstGeom>
          <a:solidFill>
            <a:srgbClr val="FF6600"/>
          </a:solidFill>
        </p:spPr>
        <p:txBody>
          <a:bodyPr vert="horz" lIns="121920" tIns="60960" rIns="121920" bIns="6096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6533" b="1">
                <a:solidFill>
                  <a:schemeClr val="bg1"/>
                </a:solidFill>
                <a:latin typeface="Times New Roman"/>
                <a:cs typeface="Times New Roman"/>
              </a:rPr>
              <a:t>PROYECTOS DE MEJORA CONTINUA</a:t>
            </a:r>
          </a:p>
        </p:txBody>
      </p:sp>
    </p:spTree>
    <p:extLst>
      <p:ext uri="{BB962C8B-B14F-4D97-AF65-F5344CB8AC3E}">
        <p14:creationId xmlns:p14="http://schemas.microsoft.com/office/powerpoint/2010/main" val="1363297367"/>
      </p:ext>
    </p:extLst>
  </p:cSld>
  <p:clrMapOvr>
    <a:masterClrMapping/>
  </p:clrMapOvr>
  <p:transition spd="slow" advTm="8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INVOLUCRADOS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4056860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609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8F51240-1BE6-4ADE-A027-1122C51757B1}"/>
              </a:ext>
            </a:extLst>
          </p:cNvPr>
          <p:cNvSpPr/>
          <p:nvPr/>
        </p:nvSpPr>
        <p:spPr>
          <a:xfrm>
            <a:off x="4002192" y="3026457"/>
            <a:ext cx="5543494" cy="194849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Lincols Danny Martinez Chavez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Instrumental 2</a:t>
            </a:r>
          </a:p>
        </p:txBody>
      </p:sp>
    </p:spTree>
    <p:extLst>
      <p:ext uri="{BB962C8B-B14F-4D97-AF65-F5344CB8AC3E}">
        <p14:creationId xmlns:p14="http://schemas.microsoft.com/office/powerpoint/2010/main" val="1187627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C2049AA-166A-4D9B-BC8E-B9C7FB9CB188}"/>
              </a:ext>
            </a:extLst>
          </p:cNvPr>
          <p:cNvSpPr/>
          <p:nvPr/>
        </p:nvSpPr>
        <p:spPr>
          <a:xfrm>
            <a:off x="1674654" y="1534174"/>
            <a:ext cx="2714157" cy="43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 doblada 22">
            <a:extLst>
              <a:ext uri="{FF2B5EF4-FFF2-40B4-BE49-F238E27FC236}">
                <a16:creationId xmlns:a16="http://schemas.microsoft.com/office/drawing/2014/main" id="{B86D29D7-2300-4D16-B49E-D4FCD3FB11B3}"/>
              </a:ext>
            </a:extLst>
          </p:cNvPr>
          <p:cNvSpPr/>
          <p:nvPr/>
        </p:nvSpPr>
        <p:spPr>
          <a:xfrm>
            <a:off x="1751349" y="1623256"/>
            <a:ext cx="2540350" cy="4147437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Acceder a la configuración del software del equipo.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74AEE23-B145-4882-B66D-3817F2A47E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3658" y="1228226"/>
            <a:ext cx="6284310" cy="533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5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113919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CB9E4AA-C186-4E82-A1A4-136EE1AA258E}"/>
              </a:ext>
            </a:extLst>
          </p:cNvPr>
          <p:cNvSpPr/>
          <p:nvPr/>
        </p:nvSpPr>
        <p:spPr>
          <a:xfrm>
            <a:off x="1200173" y="1482319"/>
            <a:ext cx="3801962" cy="4087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: esquina doblada 20">
            <a:extLst>
              <a:ext uri="{FF2B5EF4-FFF2-40B4-BE49-F238E27FC236}">
                <a16:creationId xmlns:a16="http://schemas.microsoft.com/office/drawing/2014/main" id="{1075320E-9D15-4DCD-9B6C-B847DDBF49BA}"/>
              </a:ext>
            </a:extLst>
          </p:cNvPr>
          <p:cNvSpPr/>
          <p:nvPr/>
        </p:nvSpPr>
        <p:spPr>
          <a:xfrm>
            <a:off x="1276868" y="1571401"/>
            <a:ext cx="3558494" cy="3817831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logra configurar el sistema dual cambiando los tiempos de liberación de acceso del autosampler, del compartimiento de columna y del detector.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E18EF5-B6D1-4287-9CA6-8D2D613AA35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1779"/>
          <a:stretch/>
        </p:blipFill>
        <p:spPr>
          <a:xfrm>
            <a:off x="5075095" y="1070247"/>
            <a:ext cx="6160351" cy="54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9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BE63AE4-B892-40CA-BB0F-46E70E1F008C}"/>
              </a:ext>
            </a:extLst>
          </p:cNvPr>
          <p:cNvSpPr/>
          <p:nvPr/>
        </p:nvSpPr>
        <p:spPr>
          <a:xfrm>
            <a:off x="1952713" y="5892910"/>
            <a:ext cx="4087048" cy="520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EE15DF18-FE48-4116-BD79-456E0EBA2C62}"/>
              </a:ext>
            </a:extLst>
          </p:cNvPr>
          <p:cNvSpPr/>
          <p:nvPr/>
        </p:nvSpPr>
        <p:spPr>
          <a:xfrm>
            <a:off x="2029407" y="5981993"/>
            <a:ext cx="3912031" cy="33336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PRIMER SISTEMA</a:t>
            </a: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C14D6FB-CED7-4BA8-BE64-C3D220F059DA}"/>
              </a:ext>
            </a:extLst>
          </p:cNvPr>
          <p:cNvSpPr/>
          <p:nvPr/>
        </p:nvSpPr>
        <p:spPr>
          <a:xfrm>
            <a:off x="6944893" y="5892910"/>
            <a:ext cx="4313041" cy="520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: esquina doblada 18">
            <a:extLst>
              <a:ext uri="{FF2B5EF4-FFF2-40B4-BE49-F238E27FC236}">
                <a16:creationId xmlns:a16="http://schemas.microsoft.com/office/drawing/2014/main" id="{B1FAE913-FB47-4F1D-8082-2DA4CE7CC25C}"/>
              </a:ext>
            </a:extLst>
          </p:cNvPr>
          <p:cNvSpPr/>
          <p:nvPr/>
        </p:nvSpPr>
        <p:spPr>
          <a:xfrm>
            <a:off x="7021588" y="5981993"/>
            <a:ext cx="4128346" cy="33336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SEGUNDO SISTEMA</a:t>
            </a: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15F801-0EF7-4086-9983-045B4FA126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4514" y="2007856"/>
            <a:ext cx="4893307" cy="33418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D17789-3E3C-4A8C-88E1-87B15112FF8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8499" y="2012654"/>
            <a:ext cx="5150234" cy="3337075"/>
          </a:xfrm>
          <a:prstGeom prst="rect">
            <a:avLst/>
          </a:prstGeom>
        </p:spPr>
      </p:pic>
      <p:sp>
        <p:nvSpPr>
          <p:cNvPr id="25" name="Rectángulo: esquina doblada 24">
            <a:extLst>
              <a:ext uri="{FF2B5EF4-FFF2-40B4-BE49-F238E27FC236}">
                <a16:creationId xmlns:a16="http://schemas.microsoft.com/office/drawing/2014/main" id="{D8825227-5684-4C74-B85D-A6F7A29F550F}"/>
              </a:ext>
            </a:extLst>
          </p:cNvPr>
          <p:cNvSpPr/>
          <p:nvPr/>
        </p:nvSpPr>
        <p:spPr>
          <a:xfrm>
            <a:off x="3363898" y="1194805"/>
            <a:ext cx="6101114" cy="523988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LECTURA EN SIMULTÁNEO</a:t>
            </a: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2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F3B1E14F-9E95-4C5A-B1AF-C46F14190ED1}"/>
              </a:ext>
            </a:extLst>
          </p:cNvPr>
          <p:cNvSpPr/>
          <p:nvPr/>
        </p:nvSpPr>
        <p:spPr>
          <a:xfrm rot="5400000" flipH="1">
            <a:off x="269091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35781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PROYECTO DE MEJORA CONTINUA N° 3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301A765-1367-41D1-8CD5-6F96B56E2D06}"/>
              </a:ext>
            </a:extLst>
          </p:cNvPr>
          <p:cNvSpPr txBox="1"/>
          <p:nvPr/>
        </p:nvSpPr>
        <p:spPr>
          <a:xfrm>
            <a:off x="1490229" y="1546026"/>
            <a:ext cx="5868409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E" sz="4400" b="1">
                <a:latin typeface="Copperplate Gothic Bold"/>
              </a:rPr>
              <a:t>Sistema de dilución en línea para la lectura de muestras de aniones en los Cromatógrafos iónicos </a:t>
            </a:r>
            <a:endParaRPr lang="en-U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A6C9DC3-528F-438B-BEBC-FA7CB43507D3}"/>
              </a:ext>
            </a:extLst>
          </p:cNvPr>
          <p:cNvSpPr txBox="1"/>
          <p:nvPr/>
        </p:nvSpPr>
        <p:spPr>
          <a:xfrm>
            <a:off x="6606073" y="4460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F1B1E03-0DE2-470D-B1C7-74F54F13265F}"/>
              </a:ext>
            </a:extLst>
          </p:cNvPr>
          <p:cNvSpPr/>
          <p:nvPr/>
        </p:nvSpPr>
        <p:spPr>
          <a:xfrm>
            <a:off x="1680729" y="1435705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A483BC2-CD95-41CE-9E13-EBE0545C5669}"/>
              </a:ext>
            </a:extLst>
          </p:cNvPr>
          <p:cNvSpPr/>
          <p:nvPr/>
        </p:nvSpPr>
        <p:spPr>
          <a:xfrm>
            <a:off x="1648835" y="6369514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C8926FE4-09EA-42E6-A0DD-404A7BE7A819}"/>
              </a:ext>
            </a:extLst>
          </p:cNvPr>
          <p:cNvSpPr/>
          <p:nvPr/>
        </p:nvSpPr>
        <p:spPr>
          <a:xfrm rot="5400000">
            <a:off x="6986851" y="1412469"/>
            <a:ext cx="4864131" cy="4690107"/>
          </a:xfrm>
          <a:custGeom>
            <a:avLst/>
            <a:gdLst>
              <a:gd name="connsiteX0" fmla="*/ 3054592 w 4864131"/>
              <a:gd name="connsiteY0" fmla="*/ 33640 h 4690107"/>
              <a:gd name="connsiteX1" fmla="*/ 4783677 w 4864131"/>
              <a:gd name="connsiteY1" fmla="*/ 33640 h 4690107"/>
              <a:gd name="connsiteX2" fmla="*/ 4426793 w 4864131"/>
              <a:gd name="connsiteY2" fmla="*/ 747406 h 4690107"/>
              <a:gd name="connsiteX3" fmla="*/ 3411474 w 4864131"/>
              <a:gd name="connsiteY3" fmla="*/ 747406 h 4690107"/>
              <a:gd name="connsiteX4" fmla="*/ 3018400 w 4864131"/>
              <a:gd name="connsiteY4" fmla="*/ 1550708 h 4690107"/>
              <a:gd name="connsiteX5" fmla="*/ 3423332 w 4864131"/>
              <a:gd name="connsiteY5" fmla="*/ 799313 h 4690107"/>
              <a:gd name="connsiteX6" fmla="*/ 4459200 w 4864131"/>
              <a:gd name="connsiteY6" fmla="*/ 799313 h 4690107"/>
              <a:gd name="connsiteX7" fmla="*/ 4864131 w 4864131"/>
              <a:gd name="connsiteY7" fmla="*/ 1550708 h 4690107"/>
              <a:gd name="connsiteX8" fmla="*/ 4459200 w 4864131"/>
              <a:gd name="connsiteY8" fmla="*/ 2302103 h 4690107"/>
              <a:gd name="connsiteX9" fmla="*/ 3423332 w 4864131"/>
              <a:gd name="connsiteY9" fmla="*/ 2302103 h 4690107"/>
              <a:gd name="connsiteX10" fmla="*/ 3018399 w 4864131"/>
              <a:gd name="connsiteY10" fmla="*/ 3134302 h 4690107"/>
              <a:gd name="connsiteX11" fmla="*/ 3423330 w 4864131"/>
              <a:gd name="connsiteY11" fmla="*/ 2382906 h 4690107"/>
              <a:gd name="connsiteX12" fmla="*/ 4459199 w 4864131"/>
              <a:gd name="connsiteY12" fmla="*/ 2382906 h 4690107"/>
              <a:gd name="connsiteX13" fmla="*/ 4864130 w 4864131"/>
              <a:gd name="connsiteY13" fmla="*/ 3134302 h 4690107"/>
              <a:gd name="connsiteX14" fmla="*/ 4459199 w 4864131"/>
              <a:gd name="connsiteY14" fmla="*/ 3885697 h 4690107"/>
              <a:gd name="connsiteX15" fmla="*/ 3423330 w 4864131"/>
              <a:gd name="connsiteY15" fmla="*/ 3885697 h 4690107"/>
              <a:gd name="connsiteX16" fmla="*/ 1509352 w 4864131"/>
              <a:gd name="connsiteY16" fmla="*/ 2369012 h 4690107"/>
              <a:gd name="connsiteX17" fmla="*/ 1914283 w 4864131"/>
              <a:gd name="connsiteY17" fmla="*/ 1617617 h 4690107"/>
              <a:gd name="connsiteX18" fmla="*/ 2950152 w 4864131"/>
              <a:gd name="connsiteY18" fmla="*/ 1617617 h 4690107"/>
              <a:gd name="connsiteX19" fmla="*/ 3355083 w 4864131"/>
              <a:gd name="connsiteY19" fmla="*/ 2369012 h 4690107"/>
              <a:gd name="connsiteX20" fmla="*/ 2950152 w 4864131"/>
              <a:gd name="connsiteY20" fmla="*/ 3120407 h 4690107"/>
              <a:gd name="connsiteX21" fmla="*/ 1914283 w 4864131"/>
              <a:gd name="connsiteY21" fmla="*/ 3120407 h 4690107"/>
              <a:gd name="connsiteX22" fmla="*/ 1509352 w 4864131"/>
              <a:gd name="connsiteY22" fmla="*/ 3938712 h 4690107"/>
              <a:gd name="connsiteX23" fmla="*/ 1914283 w 4864131"/>
              <a:gd name="connsiteY23" fmla="*/ 3187317 h 4690107"/>
              <a:gd name="connsiteX24" fmla="*/ 2950152 w 4864131"/>
              <a:gd name="connsiteY24" fmla="*/ 3187317 h 4690107"/>
              <a:gd name="connsiteX25" fmla="*/ 3355083 w 4864131"/>
              <a:gd name="connsiteY25" fmla="*/ 3938712 h 4690107"/>
              <a:gd name="connsiteX26" fmla="*/ 2950152 w 4864131"/>
              <a:gd name="connsiteY26" fmla="*/ 4690107 h 4690107"/>
              <a:gd name="connsiteX27" fmla="*/ 1914283 w 4864131"/>
              <a:gd name="connsiteY27" fmla="*/ 4690107 h 4690107"/>
              <a:gd name="connsiteX28" fmla="*/ 1509351 w 4864131"/>
              <a:gd name="connsiteY28" fmla="*/ 751395 h 4690107"/>
              <a:gd name="connsiteX29" fmla="*/ 1914282 w 4864131"/>
              <a:gd name="connsiteY29" fmla="*/ 0 h 4690107"/>
              <a:gd name="connsiteX30" fmla="*/ 2950151 w 4864131"/>
              <a:gd name="connsiteY30" fmla="*/ 0 h 4690107"/>
              <a:gd name="connsiteX31" fmla="*/ 3355082 w 4864131"/>
              <a:gd name="connsiteY31" fmla="*/ 751395 h 4690107"/>
              <a:gd name="connsiteX32" fmla="*/ 2950151 w 4864131"/>
              <a:gd name="connsiteY32" fmla="*/ 1502790 h 4690107"/>
              <a:gd name="connsiteX33" fmla="*/ 1914282 w 4864131"/>
              <a:gd name="connsiteY33" fmla="*/ 1502790 h 4690107"/>
              <a:gd name="connsiteX34" fmla="*/ 32269 w 4864131"/>
              <a:gd name="connsiteY34" fmla="*/ 0 h 4690107"/>
              <a:gd name="connsiteX35" fmla="*/ 1761354 w 4864131"/>
              <a:gd name="connsiteY35" fmla="*/ 0 h 4690107"/>
              <a:gd name="connsiteX36" fmla="*/ 1404469 w 4864131"/>
              <a:gd name="connsiteY36" fmla="*/ 713766 h 4690107"/>
              <a:gd name="connsiteX37" fmla="*/ 389151 w 4864131"/>
              <a:gd name="connsiteY37" fmla="*/ 713766 h 4690107"/>
              <a:gd name="connsiteX38" fmla="*/ 302 w 4864131"/>
              <a:gd name="connsiteY38" fmla="*/ 1550708 h 4690107"/>
              <a:gd name="connsiteX39" fmla="*/ 405233 w 4864131"/>
              <a:gd name="connsiteY39" fmla="*/ 799313 h 4690107"/>
              <a:gd name="connsiteX40" fmla="*/ 1441101 w 4864131"/>
              <a:gd name="connsiteY40" fmla="*/ 799313 h 4690107"/>
              <a:gd name="connsiteX41" fmla="*/ 1846033 w 4864131"/>
              <a:gd name="connsiteY41" fmla="*/ 1550708 h 4690107"/>
              <a:gd name="connsiteX42" fmla="*/ 1441101 w 4864131"/>
              <a:gd name="connsiteY42" fmla="*/ 2302103 h 4690107"/>
              <a:gd name="connsiteX43" fmla="*/ 405233 w 4864131"/>
              <a:gd name="connsiteY43" fmla="*/ 2302103 h 4690107"/>
              <a:gd name="connsiteX44" fmla="*/ 0 w 4864131"/>
              <a:gd name="connsiteY44" fmla="*/ 3139399 h 4690107"/>
              <a:gd name="connsiteX45" fmla="*/ 404931 w 4864131"/>
              <a:gd name="connsiteY45" fmla="*/ 2388004 h 4690107"/>
              <a:gd name="connsiteX46" fmla="*/ 1440799 w 4864131"/>
              <a:gd name="connsiteY46" fmla="*/ 2388004 h 4690107"/>
              <a:gd name="connsiteX47" fmla="*/ 1845731 w 4864131"/>
              <a:gd name="connsiteY47" fmla="*/ 3139399 h 4690107"/>
              <a:gd name="connsiteX48" fmla="*/ 1440799 w 4864131"/>
              <a:gd name="connsiteY48" fmla="*/ 3890795 h 4690107"/>
              <a:gd name="connsiteX49" fmla="*/ 404931 w 4864131"/>
              <a:gd name="connsiteY49" fmla="*/ 3890795 h 469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864131" h="4690107">
                <a:moveTo>
                  <a:pt x="3054592" y="33640"/>
                </a:moveTo>
                <a:lnTo>
                  <a:pt x="4783677" y="33640"/>
                </a:lnTo>
                <a:lnTo>
                  <a:pt x="4426793" y="747406"/>
                </a:lnTo>
                <a:lnTo>
                  <a:pt x="3411474" y="747406"/>
                </a:lnTo>
                <a:close/>
                <a:moveTo>
                  <a:pt x="3018400" y="1550708"/>
                </a:moveTo>
                <a:lnTo>
                  <a:pt x="3423332" y="799313"/>
                </a:lnTo>
                <a:lnTo>
                  <a:pt x="4459200" y="799313"/>
                </a:lnTo>
                <a:lnTo>
                  <a:pt x="4864131" y="1550708"/>
                </a:lnTo>
                <a:lnTo>
                  <a:pt x="4459200" y="2302103"/>
                </a:lnTo>
                <a:lnTo>
                  <a:pt x="3423332" y="2302103"/>
                </a:lnTo>
                <a:close/>
                <a:moveTo>
                  <a:pt x="3018399" y="3134302"/>
                </a:moveTo>
                <a:lnTo>
                  <a:pt x="3423330" y="2382906"/>
                </a:lnTo>
                <a:lnTo>
                  <a:pt x="4459199" y="2382906"/>
                </a:lnTo>
                <a:lnTo>
                  <a:pt x="4864130" y="3134302"/>
                </a:lnTo>
                <a:lnTo>
                  <a:pt x="4459199" y="3885697"/>
                </a:lnTo>
                <a:lnTo>
                  <a:pt x="3423330" y="3885697"/>
                </a:lnTo>
                <a:close/>
                <a:moveTo>
                  <a:pt x="1509352" y="2369012"/>
                </a:moveTo>
                <a:lnTo>
                  <a:pt x="1914283" y="1617617"/>
                </a:lnTo>
                <a:lnTo>
                  <a:pt x="2950152" y="1617617"/>
                </a:lnTo>
                <a:lnTo>
                  <a:pt x="3355083" y="2369012"/>
                </a:lnTo>
                <a:lnTo>
                  <a:pt x="2950152" y="3120407"/>
                </a:lnTo>
                <a:lnTo>
                  <a:pt x="1914283" y="3120407"/>
                </a:lnTo>
                <a:close/>
                <a:moveTo>
                  <a:pt x="1509352" y="3938712"/>
                </a:moveTo>
                <a:lnTo>
                  <a:pt x="1914283" y="3187317"/>
                </a:lnTo>
                <a:lnTo>
                  <a:pt x="2950152" y="3187317"/>
                </a:lnTo>
                <a:lnTo>
                  <a:pt x="3355083" y="3938712"/>
                </a:lnTo>
                <a:lnTo>
                  <a:pt x="2950152" y="4690107"/>
                </a:lnTo>
                <a:lnTo>
                  <a:pt x="1914283" y="4690107"/>
                </a:lnTo>
                <a:close/>
                <a:moveTo>
                  <a:pt x="1509351" y="751395"/>
                </a:moveTo>
                <a:lnTo>
                  <a:pt x="1914282" y="0"/>
                </a:lnTo>
                <a:lnTo>
                  <a:pt x="2950151" y="0"/>
                </a:lnTo>
                <a:lnTo>
                  <a:pt x="3355082" y="751395"/>
                </a:lnTo>
                <a:lnTo>
                  <a:pt x="2950151" y="1502790"/>
                </a:lnTo>
                <a:lnTo>
                  <a:pt x="1914282" y="1502790"/>
                </a:lnTo>
                <a:close/>
                <a:moveTo>
                  <a:pt x="32269" y="0"/>
                </a:moveTo>
                <a:lnTo>
                  <a:pt x="1761354" y="0"/>
                </a:lnTo>
                <a:lnTo>
                  <a:pt x="1404469" y="713766"/>
                </a:lnTo>
                <a:lnTo>
                  <a:pt x="389151" y="713766"/>
                </a:lnTo>
                <a:close/>
                <a:moveTo>
                  <a:pt x="302" y="1550708"/>
                </a:moveTo>
                <a:lnTo>
                  <a:pt x="405233" y="799313"/>
                </a:lnTo>
                <a:lnTo>
                  <a:pt x="1441101" y="799313"/>
                </a:lnTo>
                <a:lnTo>
                  <a:pt x="1846033" y="1550708"/>
                </a:lnTo>
                <a:lnTo>
                  <a:pt x="1441101" y="2302103"/>
                </a:lnTo>
                <a:lnTo>
                  <a:pt x="405233" y="2302103"/>
                </a:lnTo>
                <a:close/>
                <a:moveTo>
                  <a:pt x="0" y="3139399"/>
                </a:moveTo>
                <a:lnTo>
                  <a:pt x="404931" y="2388004"/>
                </a:lnTo>
                <a:lnTo>
                  <a:pt x="1440799" y="2388004"/>
                </a:lnTo>
                <a:lnTo>
                  <a:pt x="1845731" y="3139399"/>
                </a:lnTo>
                <a:lnTo>
                  <a:pt x="1440799" y="3890795"/>
                </a:lnTo>
                <a:lnTo>
                  <a:pt x="404931" y="3890795"/>
                </a:lnTo>
                <a:close/>
              </a:path>
            </a:pathLst>
          </a:cu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  <a:effectLst>
            <a:outerShdw dist="508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052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 Y DEFINICIÓN DEL PROBLEMA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93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EA29389-3156-4E86-8B5F-BD026DA6A36E}"/>
              </a:ext>
            </a:extLst>
          </p:cNvPr>
          <p:cNvSpPr/>
          <p:nvPr/>
        </p:nvSpPr>
        <p:spPr>
          <a:xfrm>
            <a:off x="1877961" y="2625213"/>
            <a:ext cx="4434349" cy="36969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4CDEE907-8578-4C13-8D4E-21F6AB10CF24}"/>
              </a:ext>
            </a:extLst>
          </p:cNvPr>
          <p:cNvSpPr/>
          <p:nvPr/>
        </p:nvSpPr>
        <p:spPr>
          <a:xfrm>
            <a:off x="1954655" y="2679307"/>
            <a:ext cx="4269164" cy="353952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/>
                <a:cs typeface="Times New Roman"/>
              </a:rPr>
              <a:t>La mayor cantidad de muestras que ingresan tienen dilución 5x y 10x</a:t>
            </a: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/>
                <a:cs typeface="Times New Roman"/>
              </a:rPr>
              <a:t>Consumo de recursos para hacer diluciones (</a:t>
            </a:r>
            <a:r>
              <a:rPr lang="es-PE" sz="2600" b="1" err="1">
                <a:solidFill>
                  <a:schemeClr val="tx1"/>
                </a:solidFill>
                <a:latin typeface="Times New Roman"/>
                <a:cs typeface="Times New Roman"/>
              </a:rPr>
              <a:t>fiolas</a:t>
            </a:r>
            <a:r>
              <a:rPr lang="es-PE" sz="2600" b="1">
                <a:solidFill>
                  <a:schemeClr val="tx1"/>
                </a:solidFill>
                <a:latin typeface="Times New Roman"/>
                <a:cs typeface="Times New Roman"/>
              </a:rPr>
              <a:t> y agua purificada)</a:t>
            </a: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883607E-A0E0-4B2C-AD10-729FA81B552A}"/>
              </a:ext>
            </a:extLst>
          </p:cNvPr>
          <p:cNvSpPr/>
          <p:nvPr/>
        </p:nvSpPr>
        <p:spPr>
          <a:xfrm>
            <a:off x="1872062" y="1648067"/>
            <a:ext cx="4434349" cy="6657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400">
                <a:latin typeface="Times New Roman"/>
                <a:cs typeface="Times New Roman"/>
              </a:rPr>
              <a:t>DILUCIÓN DE MUESTRAS</a:t>
            </a:r>
            <a:endParaRPr lang="es-PE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ángulo 39">
            <a:extLst>
              <a:ext uri="{FF2B5EF4-FFF2-40B4-BE49-F238E27FC236}">
                <a16:creationId xmlns:a16="http://schemas.microsoft.com/office/drawing/2014/main" id="{83D4ACCC-9C99-8088-C63D-3980666AF8E8}"/>
              </a:ext>
            </a:extLst>
          </p:cNvPr>
          <p:cNvSpPr/>
          <p:nvPr/>
        </p:nvSpPr>
        <p:spPr>
          <a:xfrm>
            <a:off x="7180662" y="1648067"/>
            <a:ext cx="4434349" cy="6657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400">
                <a:latin typeface="Times New Roman"/>
                <a:cs typeface="Times New Roman"/>
              </a:rPr>
              <a:t>PRODUCCIÓN</a:t>
            </a:r>
            <a:endParaRPr lang="es-PE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7D2F8BF-2D73-43B0-A00E-48C3297881B1}"/>
              </a:ext>
            </a:extLst>
          </p:cNvPr>
          <p:cNvSpPr/>
          <p:nvPr/>
        </p:nvSpPr>
        <p:spPr>
          <a:xfrm>
            <a:off x="7078855" y="2648869"/>
            <a:ext cx="4642975" cy="35699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: esquina doblada 7">
            <a:extLst>
              <a:ext uri="{FF2B5EF4-FFF2-40B4-BE49-F238E27FC236}">
                <a16:creationId xmlns:a16="http://schemas.microsoft.com/office/drawing/2014/main" id="{8F30C7B5-6579-EFD4-E566-1BAA46A0501E}"/>
              </a:ext>
            </a:extLst>
          </p:cNvPr>
          <p:cNvSpPr/>
          <p:nvPr/>
        </p:nvSpPr>
        <p:spPr>
          <a:xfrm>
            <a:off x="7174354" y="2793608"/>
            <a:ext cx="4459664" cy="3305636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/>
                <a:cs typeface="Times New Roman"/>
              </a:rPr>
              <a:t>Realizar una dilución manualmente toma alrededor de 2 minutos.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/>
                <a:cs typeface="Times New Roman"/>
              </a:rPr>
              <a:t>Analizar 100 muestras toma más de 3 horas en realizar diluciones.</a:t>
            </a: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7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CAUSAS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2273143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51" y="215071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0D1ABDE-8C1D-4839-92F0-5D36CED4A811}"/>
              </a:ext>
            </a:extLst>
          </p:cNvPr>
          <p:cNvSpPr/>
          <p:nvPr/>
        </p:nvSpPr>
        <p:spPr>
          <a:xfrm>
            <a:off x="1715692" y="1421755"/>
            <a:ext cx="4699819" cy="50665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69955052-F39B-4D4D-860A-13F2861D6A9F}"/>
              </a:ext>
            </a:extLst>
          </p:cNvPr>
          <p:cNvSpPr/>
          <p:nvPr/>
        </p:nvSpPr>
        <p:spPr>
          <a:xfrm>
            <a:off x="1792385" y="1535327"/>
            <a:ext cx="4544468" cy="485087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/>
                <a:cs typeface="Times New Roman"/>
              </a:rPr>
              <a:t>La versión del software antiguo no permitía realizar diluciones automáticas, solo permitía realizar inyecciones de 25 uL en el equipo.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s-PE" sz="28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BE88FBD-FE17-D731-2A4D-D3FF6FBD32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300" y="1162432"/>
            <a:ext cx="4622800" cy="54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OBJETIVOS Y METAS DEL PROYECTO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3190831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272" y="3109523"/>
            <a:ext cx="648000" cy="64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D55C023-C4E0-4F40-9033-EBA2CAE679B6}"/>
              </a:ext>
            </a:extLst>
          </p:cNvPr>
          <p:cNvSpPr/>
          <p:nvPr/>
        </p:nvSpPr>
        <p:spPr>
          <a:xfrm>
            <a:off x="1877960" y="1779639"/>
            <a:ext cx="7570838" cy="14349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: esquina doblada 14">
            <a:extLst>
              <a:ext uri="{FF2B5EF4-FFF2-40B4-BE49-F238E27FC236}">
                <a16:creationId xmlns:a16="http://schemas.microsoft.com/office/drawing/2014/main" id="{933E3BB2-6457-45C1-B024-65FE526155B7}"/>
              </a:ext>
            </a:extLst>
          </p:cNvPr>
          <p:cNvSpPr/>
          <p:nvPr/>
        </p:nvSpPr>
        <p:spPr>
          <a:xfrm>
            <a:off x="1954653" y="1876226"/>
            <a:ext cx="7360871" cy="120007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000" b="1">
                <a:solidFill>
                  <a:schemeClr val="tx1"/>
                </a:solidFill>
                <a:latin typeface="Times New Roman"/>
                <a:cs typeface="Times New Roman"/>
              </a:rPr>
              <a:t>Eliminar el tiempo utilizado para realizar diluciones 5x y 10x</a:t>
            </a: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5C6B8D5-AD92-440F-A081-337059C9AF57}"/>
              </a:ext>
            </a:extLst>
          </p:cNvPr>
          <p:cNvSpPr/>
          <p:nvPr/>
        </p:nvSpPr>
        <p:spPr>
          <a:xfrm>
            <a:off x="1877960" y="3757523"/>
            <a:ext cx="7570839" cy="26570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DDE7BB5B-90C9-4D5C-B917-9CAA986368F9}"/>
              </a:ext>
            </a:extLst>
          </p:cNvPr>
          <p:cNvSpPr/>
          <p:nvPr/>
        </p:nvSpPr>
        <p:spPr>
          <a:xfrm>
            <a:off x="1954653" y="3878968"/>
            <a:ext cx="7360869" cy="238564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Diluciones automáticas en los cromatógrafos iónicos.</a:t>
            </a: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Ahorro de recursos (Agua purificada, </a:t>
            </a:r>
            <a:r>
              <a:rPr lang="es-PE" sz="2400" b="1" err="1">
                <a:solidFill>
                  <a:schemeClr val="tx1"/>
                </a:solidFill>
                <a:latin typeface="Times New Roman"/>
                <a:cs typeface="Times New Roman"/>
              </a:rPr>
              <a:t>fiolas</a:t>
            </a: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Aumentar la producción en el tratamiento de muestras para aniones.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Eliminar errores asociados a una incorrecta dilución realizada de forma manual.</a:t>
            </a: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6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INVOLUCRADOS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4056860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609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sp>
        <p:nvSpPr>
          <p:cNvPr id="8" name="Rectángulo: esquinas redondeadas 2">
            <a:extLst>
              <a:ext uri="{FF2B5EF4-FFF2-40B4-BE49-F238E27FC236}">
                <a16:creationId xmlns:a16="http://schemas.microsoft.com/office/drawing/2014/main" id="{B61EC285-76A6-D77A-37C3-07BF8F58930C}"/>
              </a:ext>
            </a:extLst>
          </p:cNvPr>
          <p:cNvSpPr/>
          <p:nvPr/>
        </p:nvSpPr>
        <p:spPr>
          <a:xfrm>
            <a:off x="2633206" y="1876226"/>
            <a:ext cx="4108061" cy="155277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Ana Salazar Ysla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/>
                <a:cs typeface="Times New Roman"/>
              </a:rPr>
              <a:t>Instrumental 3</a:t>
            </a:r>
          </a:p>
        </p:txBody>
      </p:sp>
      <p:sp>
        <p:nvSpPr>
          <p:cNvPr id="9" name="Rectángulo: esquinas redondeadas 2">
            <a:extLst>
              <a:ext uri="{FF2B5EF4-FFF2-40B4-BE49-F238E27FC236}">
                <a16:creationId xmlns:a16="http://schemas.microsoft.com/office/drawing/2014/main" id="{3BB31D66-D090-C86A-AA01-E86CCC3314E1}"/>
              </a:ext>
            </a:extLst>
          </p:cNvPr>
          <p:cNvSpPr/>
          <p:nvPr/>
        </p:nvSpPr>
        <p:spPr>
          <a:xfrm>
            <a:off x="6741267" y="3960669"/>
            <a:ext cx="4634256" cy="16248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Leonardo Castillo Pasión</a:t>
            </a:r>
            <a:endParaRPr lang="es-PE" sz="2200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/>
                <a:cs typeface="Times New Roman"/>
              </a:rPr>
              <a:t>Instrumental 1</a:t>
            </a:r>
          </a:p>
        </p:txBody>
      </p:sp>
    </p:spTree>
    <p:extLst>
      <p:ext uri="{BB962C8B-B14F-4D97-AF65-F5344CB8AC3E}">
        <p14:creationId xmlns:p14="http://schemas.microsoft.com/office/powerpoint/2010/main" val="213495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C2049AA-166A-4D9B-BC8E-B9C7FB9CB188}"/>
              </a:ext>
            </a:extLst>
          </p:cNvPr>
          <p:cNvSpPr/>
          <p:nvPr/>
        </p:nvSpPr>
        <p:spPr>
          <a:xfrm>
            <a:off x="1674654" y="1534174"/>
            <a:ext cx="2714157" cy="43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 doblada 22">
            <a:extLst>
              <a:ext uri="{FF2B5EF4-FFF2-40B4-BE49-F238E27FC236}">
                <a16:creationId xmlns:a16="http://schemas.microsoft.com/office/drawing/2014/main" id="{B86D29D7-2300-4D16-B49E-D4FCD3FB11B3}"/>
              </a:ext>
            </a:extLst>
          </p:cNvPr>
          <p:cNvSpPr/>
          <p:nvPr/>
        </p:nvSpPr>
        <p:spPr>
          <a:xfrm>
            <a:off x="1751349" y="1623256"/>
            <a:ext cx="2540350" cy="4147437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Adquisición de la última versión del software Chromeleon.</a:t>
            </a: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9E2F092-7235-ED93-5877-B4846A5BB1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09381" y="1539342"/>
            <a:ext cx="7171426" cy="42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16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F3B1E14F-9E95-4C5A-B1AF-C46F14190ED1}"/>
              </a:ext>
            </a:extLst>
          </p:cNvPr>
          <p:cNvSpPr/>
          <p:nvPr/>
        </p:nvSpPr>
        <p:spPr>
          <a:xfrm rot="5400000" flipH="1">
            <a:off x="269091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35781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PROYECTO DE MEJORA CONTINUA </a:t>
            </a:r>
            <a:r>
              <a:rPr lang="es-PE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N°</a:t>
            </a:r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301A765-1367-41D1-8CD5-6F96B56E2D06}"/>
              </a:ext>
            </a:extLst>
          </p:cNvPr>
          <p:cNvSpPr txBox="1"/>
          <p:nvPr/>
        </p:nvSpPr>
        <p:spPr>
          <a:xfrm>
            <a:off x="1879001" y="1844166"/>
            <a:ext cx="446348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400" b="1">
                <a:latin typeface="Copperplate Gothic Bold" panose="020B0604020202020204" pitchFamily="34" charset="0"/>
              </a:rPr>
              <a:t>Reducción de los tiempos de lectura del Nuevo NEXION 2000 “MA 447 – T”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A6C9DC3-528F-438B-BEBC-FA7CB43507D3}"/>
              </a:ext>
            </a:extLst>
          </p:cNvPr>
          <p:cNvSpPr txBox="1"/>
          <p:nvPr/>
        </p:nvSpPr>
        <p:spPr>
          <a:xfrm>
            <a:off x="6606073" y="4460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F1B1E03-0DE2-470D-B1C7-74F54F13265F}"/>
              </a:ext>
            </a:extLst>
          </p:cNvPr>
          <p:cNvSpPr/>
          <p:nvPr/>
        </p:nvSpPr>
        <p:spPr>
          <a:xfrm>
            <a:off x="1680729" y="1594330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A483BC2-CD95-41CE-9E13-EBE0545C5669}"/>
              </a:ext>
            </a:extLst>
          </p:cNvPr>
          <p:cNvSpPr/>
          <p:nvPr/>
        </p:nvSpPr>
        <p:spPr>
          <a:xfrm>
            <a:off x="1648835" y="6173569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B765D6D1-270C-4778-BEB6-FCC5CFC84E65}"/>
              </a:ext>
            </a:extLst>
          </p:cNvPr>
          <p:cNvSpPr/>
          <p:nvPr/>
        </p:nvSpPr>
        <p:spPr>
          <a:xfrm>
            <a:off x="6651792" y="1738102"/>
            <a:ext cx="5033808" cy="4367111"/>
          </a:xfrm>
          <a:custGeom>
            <a:avLst/>
            <a:gdLst>
              <a:gd name="connsiteX0" fmla="*/ 3210128 w 4165640"/>
              <a:gd name="connsiteY0" fmla="*/ 1248518 h 3247537"/>
              <a:gd name="connsiteX1" fmla="*/ 4165640 w 4165640"/>
              <a:gd name="connsiteY1" fmla="*/ 1248518 h 3247537"/>
              <a:gd name="connsiteX2" fmla="*/ 4165640 w 4165640"/>
              <a:gd name="connsiteY2" fmla="*/ 3247537 h 3247537"/>
              <a:gd name="connsiteX3" fmla="*/ 3210128 w 4165640"/>
              <a:gd name="connsiteY3" fmla="*/ 3247537 h 3247537"/>
              <a:gd name="connsiteX4" fmla="*/ 0 w 4165640"/>
              <a:gd name="connsiteY4" fmla="*/ 1248518 h 3247537"/>
              <a:gd name="connsiteX5" fmla="*/ 3112852 w 4165640"/>
              <a:gd name="connsiteY5" fmla="*/ 1248518 h 3247537"/>
              <a:gd name="connsiteX6" fmla="*/ 3112852 w 4165640"/>
              <a:gd name="connsiteY6" fmla="*/ 3247537 h 3247537"/>
              <a:gd name="connsiteX7" fmla="*/ 0 w 4165640"/>
              <a:gd name="connsiteY7" fmla="*/ 3247537 h 3247537"/>
              <a:gd name="connsiteX8" fmla="*/ 1494816 w 4165640"/>
              <a:gd name="connsiteY8" fmla="*/ 0 h 3247537"/>
              <a:gd name="connsiteX9" fmla="*/ 4143984 w 4165640"/>
              <a:gd name="connsiteY9" fmla="*/ 0 h 3247537"/>
              <a:gd name="connsiteX10" fmla="*/ 4143984 w 4165640"/>
              <a:gd name="connsiteY10" fmla="*/ 1172183 h 3247537"/>
              <a:gd name="connsiteX11" fmla="*/ 1494816 w 4165640"/>
              <a:gd name="connsiteY11" fmla="*/ 1172183 h 3247537"/>
              <a:gd name="connsiteX12" fmla="*/ 0 w 4165640"/>
              <a:gd name="connsiteY12" fmla="*/ 0 h 3247537"/>
              <a:gd name="connsiteX13" fmla="*/ 1420238 w 4165640"/>
              <a:gd name="connsiteY13" fmla="*/ 0 h 3247537"/>
              <a:gd name="connsiteX14" fmla="*/ 1420238 w 4165640"/>
              <a:gd name="connsiteY14" fmla="*/ 1172183 h 3247537"/>
              <a:gd name="connsiteX15" fmla="*/ 0 w 4165640"/>
              <a:gd name="connsiteY15" fmla="*/ 1172183 h 324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5640" h="3247537">
                <a:moveTo>
                  <a:pt x="3210128" y="1248518"/>
                </a:moveTo>
                <a:lnTo>
                  <a:pt x="4165640" y="1248518"/>
                </a:lnTo>
                <a:lnTo>
                  <a:pt x="4165640" y="3247537"/>
                </a:lnTo>
                <a:lnTo>
                  <a:pt x="3210128" y="3247537"/>
                </a:lnTo>
                <a:close/>
                <a:moveTo>
                  <a:pt x="0" y="1248518"/>
                </a:moveTo>
                <a:lnTo>
                  <a:pt x="3112852" y="1248518"/>
                </a:lnTo>
                <a:lnTo>
                  <a:pt x="3112852" y="3247537"/>
                </a:lnTo>
                <a:lnTo>
                  <a:pt x="0" y="3247537"/>
                </a:lnTo>
                <a:close/>
                <a:moveTo>
                  <a:pt x="1494816" y="0"/>
                </a:moveTo>
                <a:lnTo>
                  <a:pt x="4143984" y="0"/>
                </a:lnTo>
                <a:lnTo>
                  <a:pt x="4143984" y="1172183"/>
                </a:lnTo>
                <a:lnTo>
                  <a:pt x="1494816" y="1172183"/>
                </a:lnTo>
                <a:close/>
                <a:moveTo>
                  <a:pt x="0" y="0"/>
                </a:moveTo>
                <a:lnTo>
                  <a:pt x="1420238" y="0"/>
                </a:lnTo>
                <a:lnTo>
                  <a:pt x="1420238" y="1172183"/>
                </a:lnTo>
                <a:lnTo>
                  <a:pt x="0" y="1172183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863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113919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CB9E4AA-C186-4E82-A1A4-136EE1AA258E}"/>
              </a:ext>
            </a:extLst>
          </p:cNvPr>
          <p:cNvSpPr/>
          <p:nvPr/>
        </p:nvSpPr>
        <p:spPr>
          <a:xfrm>
            <a:off x="1200173" y="1482319"/>
            <a:ext cx="3801962" cy="40872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: esquina doblada 20">
            <a:extLst>
              <a:ext uri="{FF2B5EF4-FFF2-40B4-BE49-F238E27FC236}">
                <a16:creationId xmlns:a16="http://schemas.microsoft.com/office/drawing/2014/main" id="{1075320E-9D15-4DCD-9B6C-B847DDBF49BA}"/>
              </a:ext>
            </a:extLst>
          </p:cNvPr>
          <p:cNvSpPr/>
          <p:nvPr/>
        </p:nvSpPr>
        <p:spPr>
          <a:xfrm>
            <a:off x="1276868" y="1571401"/>
            <a:ext cx="3558494" cy="3817831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Se configura inyección de 5 uL para diluciones 5x, y 10 uL para diluciones 10x.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5CF7C77-AC23-6DA4-E99B-14C5CD8F6C4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7834" y="1011685"/>
            <a:ext cx="4511615" cy="536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6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BE63AE4-B892-40CA-BB0F-46E70E1F008C}"/>
              </a:ext>
            </a:extLst>
          </p:cNvPr>
          <p:cNvSpPr/>
          <p:nvPr/>
        </p:nvSpPr>
        <p:spPr>
          <a:xfrm>
            <a:off x="1550147" y="5892910"/>
            <a:ext cx="4087048" cy="520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EE15DF18-FE48-4116-BD79-456E0EBA2C62}"/>
              </a:ext>
            </a:extLst>
          </p:cNvPr>
          <p:cNvSpPr/>
          <p:nvPr/>
        </p:nvSpPr>
        <p:spPr>
          <a:xfrm>
            <a:off x="1626841" y="5981993"/>
            <a:ext cx="3912031" cy="33336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/>
                <a:cs typeface="Times New Roman"/>
              </a:rPr>
              <a:t>LECTURA DE DILUCIONES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C14D6FB-CED7-4BA8-BE64-C3D220F059DA}"/>
              </a:ext>
            </a:extLst>
          </p:cNvPr>
          <p:cNvSpPr/>
          <p:nvPr/>
        </p:nvSpPr>
        <p:spPr>
          <a:xfrm>
            <a:off x="6944893" y="5878533"/>
            <a:ext cx="4456814" cy="5351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: esquina doblada 18">
            <a:extLst>
              <a:ext uri="{FF2B5EF4-FFF2-40B4-BE49-F238E27FC236}">
                <a16:creationId xmlns:a16="http://schemas.microsoft.com/office/drawing/2014/main" id="{B1FAE913-FB47-4F1D-8082-2DA4CE7CC25C}"/>
              </a:ext>
            </a:extLst>
          </p:cNvPr>
          <p:cNvSpPr/>
          <p:nvPr/>
        </p:nvSpPr>
        <p:spPr>
          <a:xfrm>
            <a:off x="7021588" y="6010747"/>
            <a:ext cx="4329629" cy="304608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/>
                <a:cs typeface="Times New Roman"/>
              </a:rPr>
              <a:t>COMPARACIÓN DE RESULTADOS</a:t>
            </a: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ángulo: esquina doblada 24">
            <a:extLst>
              <a:ext uri="{FF2B5EF4-FFF2-40B4-BE49-F238E27FC236}">
                <a16:creationId xmlns:a16="http://schemas.microsoft.com/office/drawing/2014/main" id="{D8825227-5684-4C74-B85D-A6F7A29F550F}"/>
              </a:ext>
            </a:extLst>
          </p:cNvPr>
          <p:cNvSpPr/>
          <p:nvPr/>
        </p:nvSpPr>
        <p:spPr>
          <a:xfrm>
            <a:off x="2630653" y="1223561"/>
            <a:ext cx="7265680" cy="48085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/>
                <a:cs typeface="Times New Roman"/>
              </a:rPr>
              <a:t>RESULTADOS DE DILUCIÓN MANUAL Y AUTOMÁTICA</a:t>
            </a:r>
            <a:endParaRPr lang="es-PE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5FCBE13-AE13-3BC0-4684-59CA7C302F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35834" y="1837227"/>
            <a:ext cx="3117011" cy="3830528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1A6F6E4-62D1-A238-3BAD-EF9D96C5FF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70739" y="2124651"/>
            <a:ext cx="6567576" cy="3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F3B1E14F-9E95-4C5A-B1AF-C46F14190ED1}"/>
              </a:ext>
            </a:extLst>
          </p:cNvPr>
          <p:cNvSpPr/>
          <p:nvPr/>
        </p:nvSpPr>
        <p:spPr>
          <a:xfrm rot="5400000" flipH="1">
            <a:off x="269091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35781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PROYECTO DE MEJORA CONTINUA N° 4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301A765-1367-41D1-8CD5-6F96B56E2D06}"/>
              </a:ext>
            </a:extLst>
          </p:cNvPr>
          <p:cNvSpPr txBox="1"/>
          <p:nvPr/>
        </p:nvSpPr>
        <p:spPr>
          <a:xfrm>
            <a:off x="1680729" y="2695693"/>
            <a:ext cx="53477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400" b="1">
                <a:latin typeface="Copperplate Gothic Bold" panose="020B0604020202020204" pitchFamily="34" charset="0"/>
              </a:rPr>
              <a:t>Reducción de volúmenes de muestras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A6C9DC3-528F-438B-BEBC-FA7CB43507D3}"/>
              </a:ext>
            </a:extLst>
          </p:cNvPr>
          <p:cNvSpPr txBox="1"/>
          <p:nvPr/>
        </p:nvSpPr>
        <p:spPr>
          <a:xfrm>
            <a:off x="6606073" y="4460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F1B1E03-0DE2-470D-B1C7-74F54F13265F}"/>
              </a:ext>
            </a:extLst>
          </p:cNvPr>
          <p:cNvSpPr/>
          <p:nvPr/>
        </p:nvSpPr>
        <p:spPr>
          <a:xfrm>
            <a:off x="1680729" y="1594330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A483BC2-CD95-41CE-9E13-EBE0545C5669}"/>
              </a:ext>
            </a:extLst>
          </p:cNvPr>
          <p:cNvSpPr/>
          <p:nvPr/>
        </p:nvSpPr>
        <p:spPr>
          <a:xfrm>
            <a:off x="1648835" y="6173569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6876D74E-7E5D-4AB5-80EF-5A9AF68CC5B8}"/>
              </a:ext>
            </a:extLst>
          </p:cNvPr>
          <p:cNvSpPr/>
          <p:nvPr/>
        </p:nvSpPr>
        <p:spPr>
          <a:xfrm rot="5400000">
            <a:off x="6948000" y="1417522"/>
            <a:ext cx="4864131" cy="4680000"/>
          </a:xfrm>
          <a:custGeom>
            <a:avLst/>
            <a:gdLst>
              <a:gd name="connsiteX0" fmla="*/ 3054592 w 4864131"/>
              <a:gd name="connsiteY0" fmla="*/ 33640 h 4690109"/>
              <a:gd name="connsiteX1" fmla="*/ 4783677 w 4864131"/>
              <a:gd name="connsiteY1" fmla="*/ 33640 h 4690109"/>
              <a:gd name="connsiteX2" fmla="*/ 4426793 w 4864131"/>
              <a:gd name="connsiteY2" fmla="*/ 747406 h 4690109"/>
              <a:gd name="connsiteX3" fmla="*/ 3411474 w 4864131"/>
              <a:gd name="connsiteY3" fmla="*/ 747406 h 4690109"/>
              <a:gd name="connsiteX4" fmla="*/ 3045058 w 4864131"/>
              <a:gd name="connsiteY4" fmla="*/ 4690109 h 4690109"/>
              <a:gd name="connsiteX5" fmla="*/ 3413178 w 4864131"/>
              <a:gd name="connsiteY5" fmla="*/ 3953870 h 4690109"/>
              <a:gd name="connsiteX6" fmla="*/ 4496012 w 4864131"/>
              <a:gd name="connsiteY6" fmla="*/ 3953870 h 4690109"/>
              <a:gd name="connsiteX7" fmla="*/ 4864131 w 4864131"/>
              <a:gd name="connsiteY7" fmla="*/ 4690109 h 4690109"/>
              <a:gd name="connsiteX8" fmla="*/ 3018400 w 4864131"/>
              <a:gd name="connsiteY8" fmla="*/ 1550708 h 4690109"/>
              <a:gd name="connsiteX9" fmla="*/ 3423332 w 4864131"/>
              <a:gd name="connsiteY9" fmla="*/ 799313 h 4690109"/>
              <a:gd name="connsiteX10" fmla="*/ 4459200 w 4864131"/>
              <a:gd name="connsiteY10" fmla="*/ 799313 h 4690109"/>
              <a:gd name="connsiteX11" fmla="*/ 4864131 w 4864131"/>
              <a:gd name="connsiteY11" fmla="*/ 1550708 h 4690109"/>
              <a:gd name="connsiteX12" fmla="*/ 4459200 w 4864131"/>
              <a:gd name="connsiteY12" fmla="*/ 2302103 h 4690109"/>
              <a:gd name="connsiteX13" fmla="*/ 3423332 w 4864131"/>
              <a:gd name="connsiteY13" fmla="*/ 2302103 h 4690109"/>
              <a:gd name="connsiteX14" fmla="*/ 3018399 w 4864131"/>
              <a:gd name="connsiteY14" fmla="*/ 3134302 h 4690109"/>
              <a:gd name="connsiteX15" fmla="*/ 3423330 w 4864131"/>
              <a:gd name="connsiteY15" fmla="*/ 2382906 h 4690109"/>
              <a:gd name="connsiteX16" fmla="*/ 4459199 w 4864131"/>
              <a:gd name="connsiteY16" fmla="*/ 2382906 h 4690109"/>
              <a:gd name="connsiteX17" fmla="*/ 4864130 w 4864131"/>
              <a:gd name="connsiteY17" fmla="*/ 3134302 h 4690109"/>
              <a:gd name="connsiteX18" fmla="*/ 4459199 w 4864131"/>
              <a:gd name="connsiteY18" fmla="*/ 3885697 h 4690109"/>
              <a:gd name="connsiteX19" fmla="*/ 3423330 w 4864131"/>
              <a:gd name="connsiteY19" fmla="*/ 3885697 h 4690109"/>
              <a:gd name="connsiteX20" fmla="*/ 1509352 w 4864131"/>
              <a:gd name="connsiteY20" fmla="*/ 2369012 h 4690109"/>
              <a:gd name="connsiteX21" fmla="*/ 1914283 w 4864131"/>
              <a:gd name="connsiteY21" fmla="*/ 1617617 h 4690109"/>
              <a:gd name="connsiteX22" fmla="*/ 2950152 w 4864131"/>
              <a:gd name="connsiteY22" fmla="*/ 1617617 h 4690109"/>
              <a:gd name="connsiteX23" fmla="*/ 3355083 w 4864131"/>
              <a:gd name="connsiteY23" fmla="*/ 2369012 h 4690109"/>
              <a:gd name="connsiteX24" fmla="*/ 2950152 w 4864131"/>
              <a:gd name="connsiteY24" fmla="*/ 3120407 h 4690109"/>
              <a:gd name="connsiteX25" fmla="*/ 1914283 w 4864131"/>
              <a:gd name="connsiteY25" fmla="*/ 3120407 h 4690109"/>
              <a:gd name="connsiteX26" fmla="*/ 1509352 w 4864131"/>
              <a:gd name="connsiteY26" fmla="*/ 3938712 h 4690109"/>
              <a:gd name="connsiteX27" fmla="*/ 1914283 w 4864131"/>
              <a:gd name="connsiteY27" fmla="*/ 3187317 h 4690109"/>
              <a:gd name="connsiteX28" fmla="*/ 2950152 w 4864131"/>
              <a:gd name="connsiteY28" fmla="*/ 3187317 h 4690109"/>
              <a:gd name="connsiteX29" fmla="*/ 3355083 w 4864131"/>
              <a:gd name="connsiteY29" fmla="*/ 3938712 h 4690109"/>
              <a:gd name="connsiteX30" fmla="*/ 2950152 w 4864131"/>
              <a:gd name="connsiteY30" fmla="*/ 4690107 h 4690109"/>
              <a:gd name="connsiteX31" fmla="*/ 1914283 w 4864131"/>
              <a:gd name="connsiteY31" fmla="*/ 4690107 h 4690109"/>
              <a:gd name="connsiteX32" fmla="*/ 1509351 w 4864131"/>
              <a:gd name="connsiteY32" fmla="*/ 751395 h 4690109"/>
              <a:gd name="connsiteX33" fmla="*/ 1914282 w 4864131"/>
              <a:gd name="connsiteY33" fmla="*/ 0 h 4690109"/>
              <a:gd name="connsiteX34" fmla="*/ 2950151 w 4864131"/>
              <a:gd name="connsiteY34" fmla="*/ 0 h 4690109"/>
              <a:gd name="connsiteX35" fmla="*/ 3355082 w 4864131"/>
              <a:gd name="connsiteY35" fmla="*/ 751395 h 4690109"/>
              <a:gd name="connsiteX36" fmla="*/ 2950151 w 4864131"/>
              <a:gd name="connsiteY36" fmla="*/ 1502790 h 4690109"/>
              <a:gd name="connsiteX37" fmla="*/ 1914282 w 4864131"/>
              <a:gd name="connsiteY37" fmla="*/ 1502790 h 4690109"/>
              <a:gd name="connsiteX38" fmla="*/ 32269 w 4864131"/>
              <a:gd name="connsiteY38" fmla="*/ 0 h 4690109"/>
              <a:gd name="connsiteX39" fmla="*/ 1761354 w 4864131"/>
              <a:gd name="connsiteY39" fmla="*/ 0 h 4690109"/>
              <a:gd name="connsiteX40" fmla="*/ 1404469 w 4864131"/>
              <a:gd name="connsiteY40" fmla="*/ 713766 h 4690109"/>
              <a:gd name="connsiteX41" fmla="*/ 389151 w 4864131"/>
              <a:gd name="connsiteY41" fmla="*/ 713766 h 4690109"/>
              <a:gd name="connsiteX42" fmla="*/ 302 w 4864131"/>
              <a:gd name="connsiteY42" fmla="*/ 1550708 h 4690109"/>
              <a:gd name="connsiteX43" fmla="*/ 405233 w 4864131"/>
              <a:gd name="connsiteY43" fmla="*/ 799313 h 4690109"/>
              <a:gd name="connsiteX44" fmla="*/ 1441101 w 4864131"/>
              <a:gd name="connsiteY44" fmla="*/ 799313 h 4690109"/>
              <a:gd name="connsiteX45" fmla="*/ 1846033 w 4864131"/>
              <a:gd name="connsiteY45" fmla="*/ 1550708 h 4690109"/>
              <a:gd name="connsiteX46" fmla="*/ 1441101 w 4864131"/>
              <a:gd name="connsiteY46" fmla="*/ 2302103 h 4690109"/>
              <a:gd name="connsiteX47" fmla="*/ 405233 w 4864131"/>
              <a:gd name="connsiteY47" fmla="*/ 2302103 h 4690109"/>
              <a:gd name="connsiteX48" fmla="*/ 1 w 4864131"/>
              <a:gd name="connsiteY48" fmla="*/ 4690108 h 4690109"/>
              <a:gd name="connsiteX49" fmla="*/ 368121 w 4864131"/>
              <a:gd name="connsiteY49" fmla="*/ 3953869 h 4690109"/>
              <a:gd name="connsiteX50" fmla="*/ 1450955 w 4864131"/>
              <a:gd name="connsiteY50" fmla="*/ 3953869 h 4690109"/>
              <a:gd name="connsiteX51" fmla="*/ 1819074 w 4864131"/>
              <a:gd name="connsiteY51" fmla="*/ 4690108 h 4690109"/>
              <a:gd name="connsiteX52" fmla="*/ 0 w 4864131"/>
              <a:gd name="connsiteY52" fmla="*/ 3139399 h 4690109"/>
              <a:gd name="connsiteX53" fmla="*/ 404931 w 4864131"/>
              <a:gd name="connsiteY53" fmla="*/ 2388004 h 4690109"/>
              <a:gd name="connsiteX54" fmla="*/ 1440799 w 4864131"/>
              <a:gd name="connsiteY54" fmla="*/ 2388004 h 4690109"/>
              <a:gd name="connsiteX55" fmla="*/ 1845731 w 4864131"/>
              <a:gd name="connsiteY55" fmla="*/ 3139399 h 4690109"/>
              <a:gd name="connsiteX56" fmla="*/ 1440799 w 4864131"/>
              <a:gd name="connsiteY56" fmla="*/ 3890795 h 4690109"/>
              <a:gd name="connsiteX57" fmla="*/ 404931 w 4864131"/>
              <a:gd name="connsiteY57" fmla="*/ 3890795 h 469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864131" h="4690109">
                <a:moveTo>
                  <a:pt x="3054592" y="33640"/>
                </a:moveTo>
                <a:lnTo>
                  <a:pt x="4783677" y="33640"/>
                </a:lnTo>
                <a:lnTo>
                  <a:pt x="4426793" y="747406"/>
                </a:lnTo>
                <a:lnTo>
                  <a:pt x="3411474" y="747406"/>
                </a:lnTo>
                <a:close/>
                <a:moveTo>
                  <a:pt x="3045058" y="4690109"/>
                </a:moveTo>
                <a:lnTo>
                  <a:pt x="3413178" y="3953870"/>
                </a:lnTo>
                <a:lnTo>
                  <a:pt x="4496012" y="3953870"/>
                </a:lnTo>
                <a:lnTo>
                  <a:pt x="4864131" y="4690109"/>
                </a:lnTo>
                <a:close/>
                <a:moveTo>
                  <a:pt x="3018400" y="1550708"/>
                </a:moveTo>
                <a:lnTo>
                  <a:pt x="3423332" y="799313"/>
                </a:lnTo>
                <a:lnTo>
                  <a:pt x="4459200" y="799313"/>
                </a:lnTo>
                <a:lnTo>
                  <a:pt x="4864131" y="1550708"/>
                </a:lnTo>
                <a:lnTo>
                  <a:pt x="4459200" y="2302103"/>
                </a:lnTo>
                <a:lnTo>
                  <a:pt x="3423332" y="2302103"/>
                </a:lnTo>
                <a:close/>
                <a:moveTo>
                  <a:pt x="3018399" y="3134302"/>
                </a:moveTo>
                <a:lnTo>
                  <a:pt x="3423330" y="2382906"/>
                </a:lnTo>
                <a:lnTo>
                  <a:pt x="4459199" y="2382906"/>
                </a:lnTo>
                <a:lnTo>
                  <a:pt x="4864130" y="3134302"/>
                </a:lnTo>
                <a:lnTo>
                  <a:pt x="4459199" y="3885697"/>
                </a:lnTo>
                <a:lnTo>
                  <a:pt x="3423330" y="3885697"/>
                </a:lnTo>
                <a:close/>
                <a:moveTo>
                  <a:pt x="1509352" y="2369012"/>
                </a:moveTo>
                <a:lnTo>
                  <a:pt x="1914283" y="1617617"/>
                </a:lnTo>
                <a:lnTo>
                  <a:pt x="2950152" y="1617617"/>
                </a:lnTo>
                <a:lnTo>
                  <a:pt x="3355083" y="2369012"/>
                </a:lnTo>
                <a:lnTo>
                  <a:pt x="2950152" y="3120407"/>
                </a:lnTo>
                <a:lnTo>
                  <a:pt x="1914283" y="3120407"/>
                </a:lnTo>
                <a:close/>
                <a:moveTo>
                  <a:pt x="1509352" y="3938712"/>
                </a:moveTo>
                <a:lnTo>
                  <a:pt x="1914283" y="3187317"/>
                </a:lnTo>
                <a:lnTo>
                  <a:pt x="2950152" y="3187317"/>
                </a:lnTo>
                <a:lnTo>
                  <a:pt x="3355083" y="3938712"/>
                </a:lnTo>
                <a:lnTo>
                  <a:pt x="2950152" y="4690107"/>
                </a:lnTo>
                <a:lnTo>
                  <a:pt x="1914283" y="4690107"/>
                </a:lnTo>
                <a:close/>
                <a:moveTo>
                  <a:pt x="1509351" y="751395"/>
                </a:moveTo>
                <a:lnTo>
                  <a:pt x="1914282" y="0"/>
                </a:lnTo>
                <a:lnTo>
                  <a:pt x="2950151" y="0"/>
                </a:lnTo>
                <a:lnTo>
                  <a:pt x="3355082" y="751395"/>
                </a:lnTo>
                <a:lnTo>
                  <a:pt x="2950151" y="1502790"/>
                </a:lnTo>
                <a:lnTo>
                  <a:pt x="1914282" y="1502790"/>
                </a:lnTo>
                <a:close/>
                <a:moveTo>
                  <a:pt x="32269" y="0"/>
                </a:moveTo>
                <a:lnTo>
                  <a:pt x="1761354" y="0"/>
                </a:lnTo>
                <a:lnTo>
                  <a:pt x="1404469" y="713766"/>
                </a:lnTo>
                <a:lnTo>
                  <a:pt x="389151" y="713766"/>
                </a:lnTo>
                <a:close/>
                <a:moveTo>
                  <a:pt x="302" y="1550708"/>
                </a:moveTo>
                <a:lnTo>
                  <a:pt x="405233" y="799313"/>
                </a:lnTo>
                <a:lnTo>
                  <a:pt x="1441101" y="799313"/>
                </a:lnTo>
                <a:lnTo>
                  <a:pt x="1846033" y="1550708"/>
                </a:lnTo>
                <a:lnTo>
                  <a:pt x="1441101" y="2302103"/>
                </a:lnTo>
                <a:lnTo>
                  <a:pt x="405233" y="2302103"/>
                </a:lnTo>
                <a:close/>
                <a:moveTo>
                  <a:pt x="1" y="4690108"/>
                </a:moveTo>
                <a:lnTo>
                  <a:pt x="368121" y="3953869"/>
                </a:lnTo>
                <a:lnTo>
                  <a:pt x="1450955" y="3953869"/>
                </a:lnTo>
                <a:lnTo>
                  <a:pt x="1819074" y="4690108"/>
                </a:lnTo>
                <a:close/>
                <a:moveTo>
                  <a:pt x="0" y="3139399"/>
                </a:moveTo>
                <a:lnTo>
                  <a:pt x="404931" y="2388004"/>
                </a:lnTo>
                <a:lnTo>
                  <a:pt x="1440799" y="2388004"/>
                </a:lnTo>
                <a:lnTo>
                  <a:pt x="1845731" y="3139399"/>
                </a:lnTo>
                <a:lnTo>
                  <a:pt x="1440799" y="3890795"/>
                </a:lnTo>
                <a:lnTo>
                  <a:pt x="404931" y="3890795"/>
                </a:lnTo>
                <a:close/>
              </a:path>
            </a:pathLst>
          </a:cu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910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 Y DEFINICIÓN DEL PROBLEMA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93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EA29389-3156-4E86-8B5F-BD026DA6A36E}"/>
              </a:ext>
            </a:extLst>
          </p:cNvPr>
          <p:cNvSpPr/>
          <p:nvPr/>
        </p:nvSpPr>
        <p:spPr>
          <a:xfrm>
            <a:off x="1877961" y="2625213"/>
            <a:ext cx="7489974" cy="36969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4CDEE907-8578-4C13-8D4E-21F6AB10CF24}"/>
              </a:ext>
            </a:extLst>
          </p:cNvPr>
          <p:cNvSpPr/>
          <p:nvPr/>
        </p:nvSpPr>
        <p:spPr>
          <a:xfrm>
            <a:off x="1954654" y="2679307"/>
            <a:ext cx="7310644" cy="353952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frascos de las muestras ocupan mayor espacio en la zona de trabajo.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 mayor cantidad de residuos debido al exceso de muestra no analizada.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recipiente más grande implica un mayor costo logístico.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883607E-A0E0-4B2C-AD10-729FA81B552A}"/>
              </a:ext>
            </a:extLst>
          </p:cNvPr>
          <p:cNvSpPr/>
          <p:nvPr/>
        </p:nvSpPr>
        <p:spPr>
          <a:xfrm>
            <a:off x="1872062" y="1648067"/>
            <a:ext cx="4434349" cy="6657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EXCESO DE RESIDUOS</a:t>
            </a:r>
          </a:p>
        </p:txBody>
      </p:sp>
    </p:spTree>
    <p:extLst>
      <p:ext uri="{BB962C8B-B14F-4D97-AF65-F5344CB8AC3E}">
        <p14:creationId xmlns:p14="http://schemas.microsoft.com/office/powerpoint/2010/main" val="128893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3" y="121807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CAUSAS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2273143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51" y="215071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0D1ABDE-8C1D-4839-92F0-5D36CED4A811}"/>
              </a:ext>
            </a:extLst>
          </p:cNvPr>
          <p:cNvSpPr/>
          <p:nvPr/>
        </p:nvSpPr>
        <p:spPr>
          <a:xfrm>
            <a:off x="1715692" y="1421755"/>
            <a:ext cx="7885508" cy="4991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69955052-F39B-4D4D-860A-13F2861D6A9F}"/>
              </a:ext>
            </a:extLst>
          </p:cNvPr>
          <p:cNvSpPr/>
          <p:nvPr/>
        </p:nvSpPr>
        <p:spPr>
          <a:xfrm>
            <a:off x="1792384" y="1535327"/>
            <a:ext cx="7624855" cy="473484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había disponibilidad de materiales de menor volumen.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se consideraban los volúmenes mínimos que indicaba la metodología de referencia.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 volúmenes estaban asociados a los límites de cuantificación establecidos.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7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OBJETIVOS Y METAS DEL PROYECTO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3190831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272" y="3109523"/>
            <a:ext cx="648000" cy="64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D55C023-C4E0-4F40-9033-EBA2CAE679B6}"/>
              </a:ext>
            </a:extLst>
          </p:cNvPr>
          <p:cNvSpPr/>
          <p:nvPr/>
        </p:nvSpPr>
        <p:spPr>
          <a:xfrm>
            <a:off x="1877960" y="1779639"/>
            <a:ext cx="7570838" cy="14349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: esquina doblada 14">
            <a:extLst>
              <a:ext uri="{FF2B5EF4-FFF2-40B4-BE49-F238E27FC236}">
                <a16:creationId xmlns:a16="http://schemas.microsoft.com/office/drawing/2014/main" id="{933E3BB2-6457-45C1-B024-65FE526155B7}"/>
              </a:ext>
            </a:extLst>
          </p:cNvPr>
          <p:cNvSpPr/>
          <p:nvPr/>
        </p:nvSpPr>
        <p:spPr>
          <a:xfrm>
            <a:off x="1954653" y="1876226"/>
            <a:ext cx="7360871" cy="120007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Reducir los volúmenes mínimos de muestra.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5C6B8D5-AD92-440F-A081-337059C9AF57}"/>
              </a:ext>
            </a:extLst>
          </p:cNvPr>
          <p:cNvSpPr/>
          <p:nvPr/>
        </p:nvSpPr>
        <p:spPr>
          <a:xfrm>
            <a:off x="1877960" y="3757523"/>
            <a:ext cx="7570839" cy="26570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DDE7BB5B-90C9-4D5C-B917-9CAA986368F9}"/>
              </a:ext>
            </a:extLst>
          </p:cNvPr>
          <p:cNvSpPr/>
          <p:nvPr/>
        </p:nvSpPr>
        <p:spPr>
          <a:xfrm>
            <a:off x="1954653" y="3878968"/>
            <a:ext cx="7360869" cy="238564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Mejorar los límites de cuantificación</a:t>
            </a:r>
          </a:p>
          <a:p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Leer la mayor cantidad de muestras en menos tiempo.</a:t>
            </a:r>
          </a:p>
        </p:txBody>
      </p:sp>
    </p:spTree>
    <p:extLst>
      <p:ext uri="{BB962C8B-B14F-4D97-AF65-F5344CB8AC3E}">
        <p14:creationId xmlns:p14="http://schemas.microsoft.com/office/powerpoint/2010/main" val="54988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INVOLUCRADOS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4056860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609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8F51240-1BE6-4ADE-A027-1122C51757B1}"/>
              </a:ext>
            </a:extLst>
          </p:cNvPr>
          <p:cNvSpPr/>
          <p:nvPr/>
        </p:nvSpPr>
        <p:spPr>
          <a:xfrm>
            <a:off x="4337723" y="3429000"/>
            <a:ext cx="4170045" cy="13205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Lincols Danny Martinez Chavez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Instrumental 2</a:t>
            </a:r>
          </a:p>
        </p:txBody>
      </p:sp>
      <p:sp>
        <p:nvSpPr>
          <p:cNvPr id="19" name="Rectángulo: esquinas redondeadas 2">
            <a:extLst>
              <a:ext uri="{FF2B5EF4-FFF2-40B4-BE49-F238E27FC236}">
                <a16:creationId xmlns:a16="http://schemas.microsoft.com/office/drawing/2014/main" id="{45A73640-C8F6-4A17-BD73-4B2E082F9DFD}"/>
              </a:ext>
            </a:extLst>
          </p:cNvPr>
          <p:cNvSpPr/>
          <p:nvPr/>
        </p:nvSpPr>
        <p:spPr>
          <a:xfrm>
            <a:off x="7034421" y="4891887"/>
            <a:ext cx="4170045" cy="13349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Ana Salazar Ysla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/>
                <a:cs typeface="Times New Roman"/>
              </a:rPr>
              <a:t>Instrumental 3</a:t>
            </a:r>
          </a:p>
        </p:txBody>
      </p:sp>
      <p:sp>
        <p:nvSpPr>
          <p:cNvPr id="23" name="Rectángulo: esquinas redondeadas 2">
            <a:extLst>
              <a:ext uri="{FF2B5EF4-FFF2-40B4-BE49-F238E27FC236}">
                <a16:creationId xmlns:a16="http://schemas.microsoft.com/office/drawing/2014/main" id="{71657FE2-56A1-4123-9D84-30CBC6EB1C3C}"/>
              </a:ext>
            </a:extLst>
          </p:cNvPr>
          <p:cNvSpPr/>
          <p:nvPr/>
        </p:nvSpPr>
        <p:spPr>
          <a:xfrm>
            <a:off x="2421731" y="1807244"/>
            <a:ext cx="4241724" cy="133494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Yris Saavedra Montenegro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/>
                <a:cs typeface="Times New Roman"/>
              </a:rPr>
              <a:t>Coordinadora de Laboratorio</a:t>
            </a:r>
          </a:p>
        </p:txBody>
      </p:sp>
    </p:spTree>
    <p:extLst>
      <p:ext uri="{BB962C8B-B14F-4D97-AF65-F5344CB8AC3E}">
        <p14:creationId xmlns:p14="http://schemas.microsoft.com/office/powerpoint/2010/main" val="10808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C2049AA-166A-4D9B-BC8E-B9C7FB9CB188}"/>
              </a:ext>
            </a:extLst>
          </p:cNvPr>
          <p:cNvSpPr/>
          <p:nvPr/>
        </p:nvSpPr>
        <p:spPr>
          <a:xfrm>
            <a:off x="1891142" y="1787144"/>
            <a:ext cx="2714157" cy="43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 doblada 22">
            <a:extLst>
              <a:ext uri="{FF2B5EF4-FFF2-40B4-BE49-F238E27FC236}">
                <a16:creationId xmlns:a16="http://schemas.microsoft.com/office/drawing/2014/main" id="{B86D29D7-2300-4D16-B49E-D4FCD3FB11B3}"/>
              </a:ext>
            </a:extLst>
          </p:cNvPr>
          <p:cNvSpPr/>
          <p:nvPr/>
        </p:nvSpPr>
        <p:spPr>
          <a:xfrm>
            <a:off x="1967837" y="1876226"/>
            <a:ext cx="2540350" cy="4147437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Revisar las metodologías de ensayo referente a volúmenes mínimos requeridos.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A985C4-03EA-4A2C-82CD-6852D4DE7F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6837" y="2733270"/>
            <a:ext cx="6287377" cy="35865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459337-1662-47FB-A0F3-9B5BC9333B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16837" y="1377800"/>
            <a:ext cx="6287377" cy="122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6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CF112858-C401-4A50-B464-C6802CBA5FED}"/>
              </a:ext>
            </a:extLst>
          </p:cNvPr>
          <p:cNvSpPr/>
          <p:nvPr/>
        </p:nvSpPr>
        <p:spPr>
          <a:xfrm>
            <a:off x="1742839" y="3911622"/>
            <a:ext cx="4073963" cy="21659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DF7B67B0-4F3E-4023-9E3F-E52C76F92024}"/>
              </a:ext>
            </a:extLst>
          </p:cNvPr>
          <p:cNvSpPr/>
          <p:nvPr/>
        </p:nvSpPr>
        <p:spPr>
          <a:xfrm>
            <a:off x="1906384" y="4000705"/>
            <a:ext cx="3767350" cy="1983561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Evaluar si el material cumple con los requerimientos de laboratorio.</a:t>
            </a:r>
          </a:p>
          <a:p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D8AF062-CCD1-4958-B0FF-16FDD49C2BC7}"/>
              </a:ext>
            </a:extLst>
          </p:cNvPr>
          <p:cNvSpPr/>
          <p:nvPr/>
        </p:nvSpPr>
        <p:spPr>
          <a:xfrm>
            <a:off x="6717737" y="1457856"/>
            <a:ext cx="4073963" cy="210372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Rectángulo: esquina doblada 24">
            <a:extLst>
              <a:ext uri="{FF2B5EF4-FFF2-40B4-BE49-F238E27FC236}">
                <a16:creationId xmlns:a16="http://schemas.microsoft.com/office/drawing/2014/main" id="{7A72639C-CFCE-4E97-B589-7F450461588D}"/>
              </a:ext>
            </a:extLst>
          </p:cNvPr>
          <p:cNvSpPr/>
          <p:nvPr/>
        </p:nvSpPr>
        <p:spPr>
          <a:xfrm>
            <a:off x="6794433" y="1551162"/>
            <a:ext cx="3838648" cy="1891618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Evaluar proveedores que cuenten con frascos con los nuevos volúmenes a establecer.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F712FC3C-7DB6-4200-BAED-3AB44491806A}"/>
              </a:ext>
            </a:extLst>
          </p:cNvPr>
          <p:cNvCxnSpPr/>
          <p:nvPr/>
        </p:nvCxnSpPr>
        <p:spPr>
          <a:xfrm flipH="1">
            <a:off x="4552545" y="2626468"/>
            <a:ext cx="1867710" cy="0"/>
          </a:xfrm>
          <a:prstGeom prst="straightConnector1">
            <a:avLst/>
          </a:prstGeom>
          <a:ln w="666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05860DF9-E246-439F-AF46-E99A7CDA524B}"/>
              </a:ext>
            </a:extLst>
          </p:cNvPr>
          <p:cNvCxnSpPr>
            <a:cxnSpLocks/>
          </p:cNvCxnSpPr>
          <p:nvPr/>
        </p:nvCxnSpPr>
        <p:spPr>
          <a:xfrm>
            <a:off x="5987037" y="5016229"/>
            <a:ext cx="1853457" cy="0"/>
          </a:xfrm>
          <a:prstGeom prst="straightConnector1">
            <a:avLst/>
          </a:prstGeom>
          <a:ln w="6667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áfico 27" descr="Entrega con relleno sólido">
            <a:extLst>
              <a:ext uri="{FF2B5EF4-FFF2-40B4-BE49-F238E27FC236}">
                <a16:creationId xmlns:a16="http://schemas.microsoft.com/office/drawing/2014/main" id="{55BE6C5D-E089-4620-A7EB-661604357A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18828" y="1653634"/>
            <a:ext cx="1101694" cy="1101694"/>
          </a:xfrm>
          <a:prstGeom prst="rect">
            <a:avLst/>
          </a:prstGeom>
        </p:spPr>
      </p:pic>
      <p:pic>
        <p:nvPicPr>
          <p:cNvPr id="29" name="Gráfico 28" descr="Sala de juntas con relleno sólido">
            <a:extLst>
              <a:ext uri="{FF2B5EF4-FFF2-40B4-BE49-F238E27FC236}">
                <a16:creationId xmlns:a16="http://schemas.microsoft.com/office/drawing/2014/main" id="{E18BBD8F-1D7C-456E-8180-ECB4049057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3183" y="2489178"/>
            <a:ext cx="1101694" cy="1101694"/>
          </a:xfrm>
          <a:prstGeom prst="rect">
            <a:avLst/>
          </a:prstGeom>
        </p:spPr>
      </p:pic>
      <p:pic>
        <p:nvPicPr>
          <p:cNvPr id="30" name="Gráfico 29" descr="Insignia de portapapeles con relleno sólido">
            <a:extLst>
              <a:ext uri="{FF2B5EF4-FFF2-40B4-BE49-F238E27FC236}">
                <a16:creationId xmlns:a16="http://schemas.microsoft.com/office/drawing/2014/main" id="{B16D81D9-0817-4852-92E3-7D3CC3BDE6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96696" y="4311338"/>
            <a:ext cx="1392665" cy="1392665"/>
          </a:xfrm>
          <a:prstGeom prst="rect">
            <a:avLst/>
          </a:prstGeom>
        </p:spPr>
      </p:pic>
      <p:pic>
        <p:nvPicPr>
          <p:cNvPr id="31" name="Gráfico 30" descr="Audiencia objetivo con relleno sólido">
            <a:extLst>
              <a:ext uri="{FF2B5EF4-FFF2-40B4-BE49-F238E27FC236}">
                <a16:creationId xmlns:a16="http://schemas.microsoft.com/office/drawing/2014/main" id="{B49B00D8-F10F-438E-B4AB-A9683058B4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71277" y="1638349"/>
            <a:ext cx="1101694" cy="1101694"/>
          </a:xfrm>
          <a:prstGeom prst="rect">
            <a:avLst/>
          </a:prstGeom>
        </p:spPr>
      </p:pic>
      <p:pic>
        <p:nvPicPr>
          <p:cNvPr id="33" name="Gráfico 32" descr="Marca de insignia con relleno sólido">
            <a:extLst>
              <a:ext uri="{FF2B5EF4-FFF2-40B4-BE49-F238E27FC236}">
                <a16:creationId xmlns:a16="http://schemas.microsoft.com/office/drawing/2014/main" id="{6F80A458-19BE-48DA-974A-085620AAD9B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399035" y="4305373"/>
            <a:ext cx="1392665" cy="139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6BE63AE4-B892-40CA-BB0F-46E70E1F008C}"/>
              </a:ext>
            </a:extLst>
          </p:cNvPr>
          <p:cNvSpPr/>
          <p:nvPr/>
        </p:nvSpPr>
        <p:spPr>
          <a:xfrm>
            <a:off x="1952713" y="5892910"/>
            <a:ext cx="4087048" cy="520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EE15DF18-FE48-4116-BD79-456E0EBA2C62}"/>
              </a:ext>
            </a:extLst>
          </p:cNvPr>
          <p:cNvSpPr/>
          <p:nvPr/>
        </p:nvSpPr>
        <p:spPr>
          <a:xfrm>
            <a:off x="2029407" y="5981993"/>
            <a:ext cx="3912031" cy="33336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VOLUMEN ANTERIOR: </a:t>
            </a:r>
            <a:r>
              <a:rPr lang="es-PE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120 mL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C14D6FB-CED7-4BA8-BE64-C3D220F059DA}"/>
              </a:ext>
            </a:extLst>
          </p:cNvPr>
          <p:cNvSpPr/>
          <p:nvPr/>
        </p:nvSpPr>
        <p:spPr>
          <a:xfrm>
            <a:off x="6944893" y="5892910"/>
            <a:ext cx="4313041" cy="520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: esquina doblada 18">
            <a:extLst>
              <a:ext uri="{FF2B5EF4-FFF2-40B4-BE49-F238E27FC236}">
                <a16:creationId xmlns:a16="http://schemas.microsoft.com/office/drawing/2014/main" id="{B1FAE913-FB47-4F1D-8082-2DA4CE7CC25C}"/>
              </a:ext>
            </a:extLst>
          </p:cNvPr>
          <p:cNvSpPr/>
          <p:nvPr/>
        </p:nvSpPr>
        <p:spPr>
          <a:xfrm>
            <a:off x="7021588" y="5981993"/>
            <a:ext cx="4128346" cy="33336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VOLUMEN ACTUAL: </a:t>
            </a:r>
            <a:r>
              <a:rPr lang="es-PE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mL</a:t>
            </a:r>
          </a:p>
        </p:txBody>
      </p:sp>
      <p:sp>
        <p:nvSpPr>
          <p:cNvPr id="25" name="Rectángulo: esquina doblada 24">
            <a:extLst>
              <a:ext uri="{FF2B5EF4-FFF2-40B4-BE49-F238E27FC236}">
                <a16:creationId xmlns:a16="http://schemas.microsoft.com/office/drawing/2014/main" id="{D8825227-5684-4C74-B85D-A6F7A29F550F}"/>
              </a:ext>
            </a:extLst>
          </p:cNvPr>
          <p:cNvSpPr/>
          <p:nvPr/>
        </p:nvSpPr>
        <p:spPr>
          <a:xfrm>
            <a:off x="3363898" y="1194805"/>
            <a:ext cx="6101114" cy="523988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REDUCCIÓN DE VOLUMEN</a:t>
            </a: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2943FA-4D0C-4FC9-AAAA-72766297F77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3600" t="-1" r="12361" b="19884"/>
          <a:stretch/>
        </p:blipFill>
        <p:spPr>
          <a:xfrm>
            <a:off x="3010581" y="1962526"/>
            <a:ext cx="1938568" cy="38320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13C4CB-EA4C-4010-BD54-5F2545EC0AC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8055" t="18635" r="41673" b="24230"/>
          <a:stretch/>
        </p:blipFill>
        <p:spPr>
          <a:xfrm>
            <a:off x="7856375" y="1845497"/>
            <a:ext cx="2071396" cy="39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0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 Y DEFINICIÓN DEL PROBLEMA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93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EA29389-3156-4E86-8B5F-BD026DA6A36E}"/>
              </a:ext>
            </a:extLst>
          </p:cNvPr>
          <p:cNvSpPr/>
          <p:nvPr/>
        </p:nvSpPr>
        <p:spPr>
          <a:xfrm>
            <a:off x="1877961" y="2625213"/>
            <a:ext cx="4434349" cy="36969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4CDEE907-8578-4C13-8D4E-21F6AB10CF24}"/>
              </a:ext>
            </a:extLst>
          </p:cNvPr>
          <p:cNvSpPr/>
          <p:nvPr/>
        </p:nvSpPr>
        <p:spPr>
          <a:xfrm>
            <a:off x="1954655" y="2679307"/>
            <a:ext cx="4259332" cy="353952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endParaRPr lang="es-PE" sz="26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/>
                <a:cs typeface="Times New Roman"/>
              </a:rPr>
              <a:t>El tiempo de lectura del equipo nuevo es de 3.46 minutos mientras que los dos equipos anteriores son de 2.46 y 2.67 minutos respectivamente.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2ABEB076-3CFC-437A-A1B3-2005234F2257}"/>
              </a:ext>
            </a:extLst>
          </p:cNvPr>
          <p:cNvSpPr/>
          <p:nvPr/>
        </p:nvSpPr>
        <p:spPr>
          <a:xfrm>
            <a:off x="6818671" y="2625213"/>
            <a:ext cx="4434349" cy="37884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Rectángulo: esquina doblada 38">
            <a:extLst>
              <a:ext uri="{FF2B5EF4-FFF2-40B4-BE49-F238E27FC236}">
                <a16:creationId xmlns:a16="http://schemas.microsoft.com/office/drawing/2014/main" id="{97D885DE-66C9-484C-9328-02CD64F5CAFD}"/>
              </a:ext>
            </a:extLst>
          </p:cNvPr>
          <p:cNvSpPr/>
          <p:nvPr/>
        </p:nvSpPr>
        <p:spPr>
          <a:xfrm>
            <a:off x="6895365" y="2683204"/>
            <a:ext cx="4283912" cy="362716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/>
                <a:cs typeface="Times New Roman"/>
              </a:rPr>
              <a:t>Por día completo de lectura (60min x 24 horas) se tienen 160 lecturas menos en el nuevo equipo.</a:t>
            </a:r>
            <a:endParaRPr lang="en-U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883607E-A0E0-4B2C-AD10-729FA81B552A}"/>
              </a:ext>
            </a:extLst>
          </p:cNvPr>
          <p:cNvSpPr/>
          <p:nvPr/>
        </p:nvSpPr>
        <p:spPr>
          <a:xfrm>
            <a:off x="1872062" y="1648067"/>
            <a:ext cx="4434349" cy="6657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TIEMPO DE LECTURA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88B6B83-A6C2-4473-82A7-DB96ED1AC327}"/>
              </a:ext>
            </a:extLst>
          </p:cNvPr>
          <p:cNvSpPr/>
          <p:nvPr/>
        </p:nvSpPr>
        <p:spPr>
          <a:xfrm>
            <a:off x="6818670" y="1648067"/>
            <a:ext cx="4434349" cy="6657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PRODUCCIÓN</a:t>
            </a:r>
          </a:p>
        </p:txBody>
      </p:sp>
    </p:spTree>
    <p:extLst>
      <p:ext uri="{BB962C8B-B14F-4D97-AF65-F5344CB8AC3E}">
        <p14:creationId xmlns:p14="http://schemas.microsoft.com/office/powerpoint/2010/main" val="3308314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F3B1E14F-9E95-4C5A-B1AF-C46F14190ED1}"/>
              </a:ext>
            </a:extLst>
          </p:cNvPr>
          <p:cNvSpPr/>
          <p:nvPr/>
        </p:nvSpPr>
        <p:spPr>
          <a:xfrm rot="5400000" flipH="1">
            <a:off x="269091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PROYECTO DE MEJORA CONTINUA N° 5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301A765-1367-41D1-8CD5-6F96B56E2D06}"/>
              </a:ext>
            </a:extLst>
          </p:cNvPr>
          <p:cNvSpPr txBox="1"/>
          <p:nvPr/>
        </p:nvSpPr>
        <p:spPr>
          <a:xfrm>
            <a:off x="1683995" y="2474717"/>
            <a:ext cx="54852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400" b="1">
                <a:latin typeface="Copperplate Gothic Bold" panose="020B0604020202020204" pitchFamily="34" charset="0"/>
              </a:rPr>
              <a:t>Automatización de ensayo colorimétrico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A6C9DC3-528F-438B-BEBC-FA7CB43507D3}"/>
              </a:ext>
            </a:extLst>
          </p:cNvPr>
          <p:cNvSpPr txBox="1"/>
          <p:nvPr/>
        </p:nvSpPr>
        <p:spPr>
          <a:xfrm>
            <a:off x="6606073" y="4460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F1B1E03-0DE2-470D-B1C7-74F54F13265F}"/>
              </a:ext>
            </a:extLst>
          </p:cNvPr>
          <p:cNvSpPr/>
          <p:nvPr/>
        </p:nvSpPr>
        <p:spPr>
          <a:xfrm>
            <a:off x="1680729" y="1800808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A483BC2-CD95-41CE-9E13-EBE0545C5669}"/>
              </a:ext>
            </a:extLst>
          </p:cNvPr>
          <p:cNvSpPr/>
          <p:nvPr/>
        </p:nvSpPr>
        <p:spPr>
          <a:xfrm>
            <a:off x="1680729" y="5634645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FA62751-ABA3-45BF-9929-F10C5E97BA35}"/>
              </a:ext>
            </a:extLst>
          </p:cNvPr>
          <p:cNvSpPr/>
          <p:nvPr/>
        </p:nvSpPr>
        <p:spPr>
          <a:xfrm>
            <a:off x="6991268" y="2045212"/>
            <a:ext cx="4645214" cy="3494675"/>
          </a:xfrm>
          <a:custGeom>
            <a:avLst/>
            <a:gdLst>
              <a:gd name="connsiteX0" fmla="*/ 3210128 w 4165640"/>
              <a:gd name="connsiteY0" fmla="*/ 1248518 h 3247537"/>
              <a:gd name="connsiteX1" fmla="*/ 4165640 w 4165640"/>
              <a:gd name="connsiteY1" fmla="*/ 1248518 h 3247537"/>
              <a:gd name="connsiteX2" fmla="*/ 4165640 w 4165640"/>
              <a:gd name="connsiteY2" fmla="*/ 3247537 h 3247537"/>
              <a:gd name="connsiteX3" fmla="*/ 3210128 w 4165640"/>
              <a:gd name="connsiteY3" fmla="*/ 3247537 h 3247537"/>
              <a:gd name="connsiteX4" fmla="*/ 0 w 4165640"/>
              <a:gd name="connsiteY4" fmla="*/ 1248518 h 3247537"/>
              <a:gd name="connsiteX5" fmla="*/ 3112852 w 4165640"/>
              <a:gd name="connsiteY5" fmla="*/ 1248518 h 3247537"/>
              <a:gd name="connsiteX6" fmla="*/ 3112852 w 4165640"/>
              <a:gd name="connsiteY6" fmla="*/ 3247537 h 3247537"/>
              <a:gd name="connsiteX7" fmla="*/ 0 w 4165640"/>
              <a:gd name="connsiteY7" fmla="*/ 3247537 h 3247537"/>
              <a:gd name="connsiteX8" fmla="*/ 1494816 w 4165640"/>
              <a:gd name="connsiteY8" fmla="*/ 0 h 3247537"/>
              <a:gd name="connsiteX9" fmla="*/ 4143984 w 4165640"/>
              <a:gd name="connsiteY9" fmla="*/ 0 h 3247537"/>
              <a:gd name="connsiteX10" fmla="*/ 4143984 w 4165640"/>
              <a:gd name="connsiteY10" fmla="*/ 1172183 h 3247537"/>
              <a:gd name="connsiteX11" fmla="*/ 1494816 w 4165640"/>
              <a:gd name="connsiteY11" fmla="*/ 1172183 h 3247537"/>
              <a:gd name="connsiteX12" fmla="*/ 0 w 4165640"/>
              <a:gd name="connsiteY12" fmla="*/ 0 h 3247537"/>
              <a:gd name="connsiteX13" fmla="*/ 1420238 w 4165640"/>
              <a:gd name="connsiteY13" fmla="*/ 0 h 3247537"/>
              <a:gd name="connsiteX14" fmla="*/ 1420238 w 4165640"/>
              <a:gd name="connsiteY14" fmla="*/ 1172183 h 3247537"/>
              <a:gd name="connsiteX15" fmla="*/ 0 w 4165640"/>
              <a:gd name="connsiteY15" fmla="*/ 1172183 h 324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65640" h="3247537">
                <a:moveTo>
                  <a:pt x="3210128" y="1248518"/>
                </a:moveTo>
                <a:lnTo>
                  <a:pt x="4165640" y="1248518"/>
                </a:lnTo>
                <a:lnTo>
                  <a:pt x="4165640" y="3247537"/>
                </a:lnTo>
                <a:lnTo>
                  <a:pt x="3210128" y="3247537"/>
                </a:lnTo>
                <a:close/>
                <a:moveTo>
                  <a:pt x="0" y="1248518"/>
                </a:moveTo>
                <a:lnTo>
                  <a:pt x="3112852" y="1248518"/>
                </a:lnTo>
                <a:lnTo>
                  <a:pt x="3112852" y="3247537"/>
                </a:lnTo>
                <a:lnTo>
                  <a:pt x="0" y="3247537"/>
                </a:lnTo>
                <a:close/>
                <a:moveTo>
                  <a:pt x="1494816" y="0"/>
                </a:moveTo>
                <a:lnTo>
                  <a:pt x="4143984" y="0"/>
                </a:lnTo>
                <a:lnTo>
                  <a:pt x="4143984" y="1172183"/>
                </a:lnTo>
                <a:lnTo>
                  <a:pt x="1494816" y="1172183"/>
                </a:lnTo>
                <a:close/>
                <a:moveTo>
                  <a:pt x="0" y="0"/>
                </a:moveTo>
                <a:lnTo>
                  <a:pt x="1420238" y="0"/>
                </a:lnTo>
                <a:lnTo>
                  <a:pt x="1420238" y="1172183"/>
                </a:lnTo>
                <a:lnTo>
                  <a:pt x="0" y="1172183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7257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 Y DEFINICIÓN DEL PROBLEMA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93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EA29389-3156-4E86-8B5F-BD026DA6A36E}"/>
              </a:ext>
            </a:extLst>
          </p:cNvPr>
          <p:cNvSpPr/>
          <p:nvPr/>
        </p:nvSpPr>
        <p:spPr>
          <a:xfrm>
            <a:off x="1877961" y="2625213"/>
            <a:ext cx="4434349" cy="36969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4CDEE907-8578-4C13-8D4E-21F6AB10CF24}"/>
              </a:ext>
            </a:extLst>
          </p:cNvPr>
          <p:cNvSpPr/>
          <p:nvPr/>
        </p:nvSpPr>
        <p:spPr>
          <a:xfrm>
            <a:off x="1954655" y="2679307"/>
            <a:ext cx="4269164" cy="353952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Análisis por metodologías clásicas que implican mucho tiempo.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Mayor riesgo de cometer errores en la ejecución del ensayo.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2ABEB076-3CFC-437A-A1B3-2005234F2257}"/>
              </a:ext>
            </a:extLst>
          </p:cNvPr>
          <p:cNvSpPr/>
          <p:nvPr/>
        </p:nvSpPr>
        <p:spPr>
          <a:xfrm>
            <a:off x="6818671" y="2625213"/>
            <a:ext cx="4434349" cy="37884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9" name="Rectángulo: esquina doblada 38">
            <a:extLst>
              <a:ext uri="{FF2B5EF4-FFF2-40B4-BE49-F238E27FC236}">
                <a16:creationId xmlns:a16="http://schemas.microsoft.com/office/drawing/2014/main" id="{97D885DE-66C9-484C-9328-02CD64F5CAFD}"/>
              </a:ext>
            </a:extLst>
          </p:cNvPr>
          <p:cNvSpPr/>
          <p:nvPr/>
        </p:nvSpPr>
        <p:spPr>
          <a:xfrm>
            <a:off x="6895365" y="2683204"/>
            <a:ext cx="4283912" cy="362716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Menor capacidad operativa. Menos muestras analizadas por turno.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2883607E-A0E0-4B2C-AD10-729FA81B552A}"/>
              </a:ext>
            </a:extLst>
          </p:cNvPr>
          <p:cNvSpPr/>
          <p:nvPr/>
        </p:nvSpPr>
        <p:spPr>
          <a:xfrm>
            <a:off x="1872062" y="1648067"/>
            <a:ext cx="4434349" cy="6657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388B6B83-A6C2-4473-82A7-DB96ED1AC327}"/>
              </a:ext>
            </a:extLst>
          </p:cNvPr>
          <p:cNvSpPr/>
          <p:nvPr/>
        </p:nvSpPr>
        <p:spPr>
          <a:xfrm>
            <a:off x="6818670" y="1648067"/>
            <a:ext cx="4434349" cy="6657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PRODUCCIÓN</a:t>
            </a:r>
          </a:p>
        </p:txBody>
      </p:sp>
    </p:spTree>
    <p:extLst>
      <p:ext uri="{BB962C8B-B14F-4D97-AF65-F5344CB8AC3E}">
        <p14:creationId xmlns:p14="http://schemas.microsoft.com/office/powerpoint/2010/main" val="320876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CAUSAS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2273143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51" y="215071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0D1ABDE-8C1D-4839-92F0-5D36CED4A811}"/>
              </a:ext>
            </a:extLst>
          </p:cNvPr>
          <p:cNvSpPr/>
          <p:nvPr/>
        </p:nvSpPr>
        <p:spPr>
          <a:xfrm>
            <a:off x="3770694" y="2685145"/>
            <a:ext cx="5210402" cy="1644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69955052-F39B-4D4D-860A-13F2861D6A9F}"/>
              </a:ext>
            </a:extLst>
          </p:cNvPr>
          <p:cNvSpPr/>
          <p:nvPr/>
        </p:nvSpPr>
        <p:spPr>
          <a:xfrm>
            <a:off x="3847387" y="2798717"/>
            <a:ext cx="5038174" cy="1402426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Metodología clásica que implica trabajo manual.</a:t>
            </a:r>
          </a:p>
          <a:p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780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OBJETIVOS Y METAS DEL PROYECTO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3190831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272" y="3109523"/>
            <a:ext cx="648000" cy="64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D55C023-C4E0-4F40-9033-EBA2CAE679B6}"/>
              </a:ext>
            </a:extLst>
          </p:cNvPr>
          <p:cNvSpPr/>
          <p:nvPr/>
        </p:nvSpPr>
        <p:spPr>
          <a:xfrm>
            <a:off x="1877960" y="1779639"/>
            <a:ext cx="7570838" cy="14349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: esquina doblada 14">
            <a:extLst>
              <a:ext uri="{FF2B5EF4-FFF2-40B4-BE49-F238E27FC236}">
                <a16:creationId xmlns:a16="http://schemas.microsoft.com/office/drawing/2014/main" id="{933E3BB2-6457-45C1-B024-65FE526155B7}"/>
              </a:ext>
            </a:extLst>
          </p:cNvPr>
          <p:cNvSpPr/>
          <p:nvPr/>
        </p:nvSpPr>
        <p:spPr>
          <a:xfrm>
            <a:off x="1954653" y="1876226"/>
            <a:ext cx="7360871" cy="120007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Automatizar el proceso de análisis.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5C6B8D5-AD92-440F-A081-337059C9AF57}"/>
              </a:ext>
            </a:extLst>
          </p:cNvPr>
          <p:cNvSpPr/>
          <p:nvPr/>
        </p:nvSpPr>
        <p:spPr>
          <a:xfrm>
            <a:off x="1877960" y="3757523"/>
            <a:ext cx="7570839" cy="23778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DDE7BB5B-90C9-4D5C-B917-9CAA986368F9}"/>
              </a:ext>
            </a:extLst>
          </p:cNvPr>
          <p:cNvSpPr/>
          <p:nvPr/>
        </p:nvSpPr>
        <p:spPr>
          <a:xfrm>
            <a:off x="1954653" y="3878968"/>
            <a:ext cx="7360869" cy="213491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Minimizar el consumo de reactivos.</a:t>
            </a:r>
          </a:p>
          <a:p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Minimizar la generación de residuos.</a:t>
            </a:r>
          </a:p>
          <a:p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Minimizar los tiempos de respuesta.</a:t>
            </a:r>
          </a:p>
        </p:txBody>
      </p:sp>
    </p:spTree>
    <p:extLst>
      <p:ext uri="{BB962C8B-B14F-4D97-AF65-F5344CB8AC3E}">
        <p14:creationId xmlns:p14="http://schemas.microsoft.com/office/powerpoint/2010/main" val="190389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INVOLUCRADOS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4056860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609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8F51240-1BE6-4ADE-A027-1122C51757B1}"/>
              </a:ext>
            </a:extLst>
          </p:cNvPr>
          <p:cNvSpPr/>
          <p:nvPr/>
        </p:nvSpPr>
        <p:spPr>
          <a:xfrm>
            <a:off x="2103731" y="2306360"/>
            <a:ext cx="4405134" cy="13205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Leonardo Castillo Pasión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Instrumental 1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E35C0D1-E7CE-4AE2-B766-1AAA4CE6605D}"/>
              </a:ext>
            </a:extLst>
          </p:cNvPr>
          <p:cNvSpPr/>
          <p:nvPr/>
        </p:nvSpPr>
        <p:spPr>
          <a:xfrm>
            <a:off x="6591597" y="3895319"/>
            <a:ext cx="4405134" cy="13205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María del Carmen Challco Cerna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Instrumental 1</a:t>
            </a:r>
          </a:p>
        </p:txBody>
      </p:sp>
    </p:spTree>
    <p:extLst>
      <p:ext uri="{BB962C8B-B14F-4D97-AF65-F5344CB8AC3E}">
        <p14:creationId xmlns:p14="http://schemas.microsoft.com/office/powerpoint/2010/main" val="443098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C2049AA-166A-4D9B-BC8E-B9C7FB9CB188}"/>
              </a:ext>
            </a:extLst>
          </p:cNvPr>
          <p:cNvSpPr/>
          <p:nvPr/>
        </p:nvSpPr>
        <p:spPr>
          <a:xfrm>
            <a:off x="1674654" y="1534174"/>
            <a:ext cx="2714157" cy="43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 doblada 22">
            <a:extLst>
              <a:ext uri="{FF2B5EF4-FFF2-40B4-BE49-F238E27FC236}">
                <a16:creationId xmlns:a16="http://schemas.microsoft.com/office/drawing/2014/main" id="{B86D29D7-2300-4D16-B49E-D4FCD3FB11B3}"/>
              </a:ext>
            </a:extLst>
          </p:cNvPr>
          <p:cNvSpPr/>
          <p:nvPr/>
        </p:nvSpPr>
        <p:spPr>
          <a:xfrm>
            <a:off x="1751349" y="1623256"/>
            <a:ext cx="2540350" cy="4147437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Comprar el equipo analizador automático para ensayos colorimétricos.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8EA195A-5671-45F1-829E-EDB4622813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8181" y="1425649"/>
            <a:ext cx="6218330" cy="466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8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10517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CB9E4AA-C186-4E82-A1A4-136EE1AA258E}"/>
              </a:ext>
            </a:extLst>
          </p:cNvPr>
          <p:cNvSpPr/>
          <p:nvPr/>
        </p:nvSpPr>
        <p:spPr>
          <a:xfrm>
            <a:off x="1431792" y="3626940"/>
            <a:ext cx="2574824" cy="22291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: esquina doblada 20">
            <a:extLst>
              <a:ext uri="{FF2B5EF4-FFF2-40B4-BE49-F238E27FC236}">
                <a16:creationId xmlns:a16="http://schemas.microsoft.com/office/drawing/2014/main" id="{1075320E-9D15-4DCD-9B6C-B847DDBF49BA}"/>
              </a:ext>
            </a:extLst>
          </p:cNvPr>
          <p:cNvSpPr/>
          <p:nvPr/>
        </p:nvSpPr>
        <p:spPr>
          <a:xfrm>
            <a:off x="1508486" y="3716023"/>
            <a:ext cx="2409939" cy="1964931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Lectura automatizada del ensayo colorimétrico.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09A004-1C14-48F7-8A60-14E6C8F737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9926" y="1032661"/>
            <a:ext cx="7363839" cy="4915524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531AE723-795D-46C9-ABBB-78363C3E8F37}"/>
              </a:ext>
            </a:extLst>
          </p:cNvPr>
          <p:cNvSpPr/>
          <p:nvPr/>
        </p:nvSpPr>
        <p:spPr>
          <a:xfrm>
            <a:off x="1317049" y="1266115"/>
            <a:ext cx="2836071" cy="22214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795542B1-278A-4D40-AF79-8231A1C428A4}"/>
              </a:ext>
            </a:extLst>
          </p:cNvPr>
          <p:cNvSpPr/>
          <p:nvPr/>
        </p:nvSpPr>
        <p:spPr>
          <a:xfrm>
            <a:off x="1393745" y="1355198"/>
            <a:ext cx="2654456" cy="2003437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la implementación corriendo muestras.</a:t>
            </a:r>
          </a:p>
        </p:txBody>
      </p:sp>
    </p:spTree>
    <p:extLst>
      <p:ext uri="{BB962C8B-B14F-4D97-AF65-F5344CB8AC3E}">
        <p14:creationId xmlns:p14="http://schemas.microsoft.com/office/powerpoint/2010/main" val="231821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C14D6FB-CED7-4BA8-BE64-C3D220F059DA}"/>
              </a:ext>
            </a:extLst>
          </p:cNvPr>
          <p:cNvSpPr/>
          <p:nvPr/>
        </p:nvSpPr>
        <p:spPr>
          <a:xfrm>
            <a:off x="2442074" y="5897476"/>
            <a:ext cx="8040172" cy="520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: esquina doblada 18">
            <a:extLst>
              <a:ext uri="{FF2B5EF4-FFF2-40B4-BE49-F238E27FC236}">
                <a16:creationId xmlns:a16="http://schemas.microsoft.com/office/drawing/2014/main" id="{B1FAE913-FB47-4F1D-8082-2DA4CE7CC25C}"/>
              </a:ext>
            </a:extLst>
          </p:cNvPr>
          <p:cNvSpPr/>
          <p:nvPr/>
        </p:nvSpPr>
        <p:spPr>
          <a:xfrm>
            <a:off x="2678373" y="5986559"/>
            <a:ext cx="7695872" cy="33336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PROCESO COLORÍMÉTRICO AUTOMATIZADO</a:t>
            </a: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BEB00E-55EF-4574-9951-FC991C0912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80534" y="1270796"/>
            <a:ext cx="9677400" cy="44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9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F3B1E14F-9E95-4C5A-B1AF-C46F14190ED1}"/>
              </a:ext>
            </a:extLst>
          </p:cNvPr>
          <p:cNvSpPr/>
          <p:nvPr/>
        </p:nvSpPr>
        <p:spPr>
          <a:xfrm rot="5400000" flipH="1">
            <a:off x="269091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PROYECTO DE MEJORA CONTINUA </a:t>
            </a:r>
            <a:r>
              <a:rPr lang="es-PE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N°</a:t>
            </a:r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301A765-1367-41D1-8CD5-6F96B56E2D06}"/>
              </a:ext>
            </a:extLst>
          </p:cNvPr>
          <p:cNvSpPr txBox="1"/>
          <p:nvPr/>
        </p:nvSpPr>
        <p:spPr>
          <a:xfrm>
            <a:off x="1670661" y="2695694"/>
            <a:ext cx="49677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400" b="1">
                <a:latin typeface="Copperplate Gothic Bold" panose="020B0604020202020204" pitchFamily="34" charset="0"/>
              </a:rPr>
              <a:t>CODIFICACIÓN DE FILTROS CON QR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A6C9DC3-528F-438B-BEBC-FA7CB43507D3}"/>
              </a:ext>
            </a:extLst>
          </p:cNvPr>
          <p:cNvSpPr txBox="1"/>
          <p:nvPr/>
        </p:nvSpPr>
        <p:spPr>
          <a:xfrm>
            <a:off x="6606073" y="446003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PE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F1B1E03-0DE2-470D-B1C7-74F54F13265F}"/>
              </a:ext>
            </a:extLst>
          </p:cNvPr>
          <p:cNvSpPr/>
          <p:nvPr/>
        </p:nvSpPr>
        <p:spPr>
          <a:xfrm>
            <a:off x="1680729" y="1800808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A483BC2-CD95-41CE-9E13-EBE0545C5669}"/>
              </a:ext>
            </a:extLst>
          </p:cNvPr>
          <p:cNvSpPr/>
          <p:nvPr/>
        </p:nvSpPr>
        <p:spPr>
          <a:xfrm>
            <a:off x="1680729" y="5634645"/>
            <a:ext cx="4860030" cy="754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63CE2318-5F7E-42A5-B94B-8B2694933212}"/>
              </a:ext>
            </a:extLst>
          </p:cNvPr>
          <p:cNvSpPr/>
          <p:nvPr/>
        </p:nvSpPr>
        <p:spPr>
          <a:xfrm rot="5400000">
            <a:off x="7078329" y="1410140"/>
            <a:ext cx="4577509" cy="4967797"/>
          </a:xfrm>
          <a:custGeom>
            <a:avLst/>
            <a:gdLst>
              <a:gd name="connsiteX0" fmla="*/ 3054592 w 4864131"/>
              <a:gd name="connsiteY0" fmla="*/ 33640 h 4690109"/>
              <a:gd name="connsiteX1" fmla="*/ 4783677 w 4864131"/>
              <a:gd name="connsiteY1" fmla="*/ 33640 h 4690109"/>
              <a:gd name="connsiteX2" fmla="*/ 4426793 w 4864131"/>
              <a:gd name="connsiteY2" fmla="*/ 747406 h 4690109"/>
              <a:gd name="connsiteX3" fmla="*/ 3411474 w 4864131"/>
              <a:gd name="connsiteY3" fmla="*/ 747406 h 4690109"/>
              <a:gd name="connsiteX4" fmla="*/ 3045058 w 4864131"/>
              <a:gd name="connsiteY4" fmla="*/ 4690109 h 4690109"/>
              <a:gd name="connsiteX5" fmla="*/ 3413178 w 4864131"/>
              <a:gd name="connsiteY5" fmla="*/ 3953870 h 4690109"/>
              <a:gd name="connsiteX6" fmla="*/ 4496012 w 4864131"/>
              <a:gd name="connsiteY6" fmla="*/ 3953870 h 4690109"/>
              <a:gd name="connsiteX7" fmla="*/ 4864131 w 4864131"/>
              <a:gd name="connsiteY7" fmla="*/ 4690109 h 4690109"/>
              <a:gd name="connsiteX8" fmla="*/ 3018400 w 4864131"/>
              <a:gd name="connsiteY8" fmla="*/ 1550708 h 4690109"/>
              <a:gd name="connsiteX9" fmla="*/ 3423332 w 4864131"/>
              <a:gd name="connsiteY9" fmla="*/ 799313 h 4690109"/>
              <a:gd name="connsiteX10" fmla="*/ 4459200 w 4864131"/>
              <a:gd name="connsiteY10" fmla="*/ 799313 h 4690109"/>
              <a:gd name="connsiteX11" fmla="*/ 4864131 w 4864131"/>
              <a:gd name="connsiteY11" fmla="*/ 1550708 h 4690109"/>
              <a:gd name="connsiteX12" fmla="*/ 4459200 w 4864131"/>
              <a:gd name="connsiteY12" fmla="*/ 2302103 h 4690109"/>
              <a:gd name="connsiteX13" fmla="*/ 3423332 w 4864131"/>
              <a:gd name="connsiteY13" fmla="*/ 2302103 h 4690109"/>
              <a:gd name="connsiteX14" fmla="*/ 3018399 w 4864131"/>
              <a:gd name="connsiteY14" fmla="*/ 3134302 h 4690109"/>
              <a:gd name="connsiteX15" fmla="*/ 3423330 w 4864131"/>
              <a:gd name="connsiteY15" fmla="*/ 2382906 h 4690109"/>
              <a:gd name="connsiteX16" fmla="*/ 4459199 w 4864131"/>
              <a:gd name="connsiteY16" fmla="*/ 2382906 h 4690109"/>
              <a:gd name="connsiteX17" fmla="*/ 4864130 w 4864131"/>
              <a:gd name="connsiteY17" fmla="*/ 3134302 h 4690109"/>
              <a:gd name="connsiteX18" fmla="*/ 4459199 w 4864131"/>
              <a:gd name="connsiteY18" fmla="*/ 3885697 h 4690109"/>
              <a:gd name="connsiteX19" fmla="*/ 3423330 w 4864131"/>
              <a:gd name="connsiteY19" fmla="*/ 3885697 h 4690109"/>
              <a:gd name="connsiteX20" fmla="*/ 1509352 w 4864131"/>
              <a:gd name="connsiteY20" fmla="*/ 2369012 h 4690109"/>
              <a:gd name="connsiteX21" fmla="*/ 1914283 w 4864131"/>
              <a:gd name="connsiteY21" fmla="*/ 1617617 h 4690109"/>
              <a:gd name="connsiteX22" fmla="*/ 2950152 w 4864131"/>
              <a:gd name="connsiteY22" fmla="*/ 1617617 h 4690109"/>
              <a:gd name="connsiteX23" fmla="*/ 3355083 w 4864131"/>
              <a:gd name="connsiteY23" fmla="*/ 2369012 h 4690109"/>
              <a:gd name="connsiteX24" fmla="*/ 2950152 w 4864131"/>
              <a:gd name="connsiteY24" fmla="*/ 3120407 h 4690109"/>
              <a:gd name="connsiteX25" fmla="*/ 1914283 w 4864131"/>
              <a:gd name="connsiteY25" fmla="*/ 3120407 h 4690109"/>
              <a:gd name="connsiteX26" fmla="*/ 1509352 w 4864131"/>
              <a:gd name="connsiteY26" fmla="*/ 3938712 h 4690109"/>
              <a:gd name="connsiteX27" fmla="*/ 1914283 w 4864131"/>
              <a:gd name="connsiteY27" fmla="*/ 3187317 h 4690109"/>
              <a:gd name="connsiteX28" fmla="*/ 2950152 w 4864131"/>
              <a:gd name="connsiteY28" fmla="*/ 3187317 h 4690109"/>
              <a:gd name="connsiteX29" fmla="*/ 3355083 w 4864131"/>
              <a:gd name="connsiteY29" fmla="*/ 3938712 h 4690109"/>
              <a:gd name="connsiteX30" fmla="*/ 2950152 w 4864131"/>
              <a:gd name="connsiteY30" fmla="*/ 4690107 h 4690109"/>
              <a:gd name="connsiteX31" fmla="*/ 1914283 w 4864131"/>
              <a:gd name="connsiteY31" fmla="*/ 4690107 h 4690109"/>
              <a:gd name="connsiteX32" fmla="*/ 1509351 w 4864131"/>
              <a:gd name="connsiteY32" fmla="*/ 751395 h 4690109"/>
              <a:gd name="connsiteX33" fmla="*/ 1914282 w 4864131"/>
              <a:gd name="connsiteY33" fmla="*/ 0 h 4690109"/>
              <a:gd name="connsiteX34" fmla="*/ 2950151 w 4864131"/>
              <a:gd name="connsiteY34" fmla="*/ 0 h 4690109"/>
              <a:gd name="connsiteX35" fmla="*/ 3355082 w 4864131"/>
              <a:gd name="connsiteY35" fmla="*/ 751395 h 4690109"/>
              <a:gd name="connsiteX36" fmla="*/ 2950151 w 4864131"/>
              <a:gd name="connsiteY36" fmla="*/ 1502790 h 4690109"/>
              <a:gd name="connsiteX37" fmla="*/ 1914282 w 4864131"/>
              <a:gd name="connsiteY37" fmla="*/ 1502790 h 4690109"/>
              <a:gd name="connsiteX38" fmla="*/ 32269 w 4864131"/>
              <a:gd name="connsiteY38" fmla="*/ 0 h 4690109"/>
              <a:gd name="connsiteX39" fmla="*/ 1761354 w 4864131"/>
              <a:gd name="connsiteY39" fmla="*/ 0 h 4690109"/>
              <a:gd name="connsiteX40" fmla="*/ 1404469 w 4864131"/>
              <a:gd name="connsiteY40" fmla="*/ 713766 h 4690109"/>
              <a:gd name="connsiteX41" fmla="*/ 389151 w 4864131"/>
              <a:gd name="connsiteY41" fmla="*/ 713766 h 4690109"/>
              <a:gd name="connsiteX42" fmla="*/ 302 w 4864131"/>
              <a:gd name="connsiteY42" fmla="*/ 1550708 h 4690109"/>
              <a:gd name="connsiteX43" fmla="*/ 405233 w 4864131"/>
              <a:gd name="connsiteY43" fmla="*/ 799313 h 4690109"/>
              <a:gd name="connsiteX44" fmla="*/ 1441101 w 4864131"/>
              <a:gd name="connsiteY44" fmla="*/ 799313 h 4690109"/>
              <a:gd name="connsiteX45" fmla="*/ 1846033 w 4864131"/>
              <a:gd name="connsiteY45" fmla="*/ 1550708 h 4690109"/>
              <a:gd name="connsiteX46" fmla="*/ 1441101 w 4864131"/>
              <a:gd name="connsiteY46" fmla="*/ 2302103 h 4690109"/>
              <a:gd name="connsiteX47" fmla="*/ 405233 w 4864131"/>
              <a:gd name="connsiteY47" fmla="*/ 2302103 h 4690109"/>
              <a:gd name="connsiteX48" fmla="*/ 1 w 4864131"/>
              <a:gd name="connsiteY48" fmla="*/ 4690108 h 4690109"/>
              <a:gd name="connsiteX49" fmla="*/ 368121 w 4864131"/>
              <a:gd name="connsiteY49" fmla="*/ 3953869 h 4690109"/>
              <a:gd name="connsiteX50" fmla="*/ 1450955 w 4864131"/>
              <a:gd name="connsiteY50" fmla="*/ 3953869 h 4690109"/>
              <a:gd name="connsiteX51" fmla="*/ 1819074 w 4864131"/>
              <a:gd name="connsiteY51" fmla="*/ 4690108 h 4690109"/>
              <a:gd name="connsiteX52" fmla="*/ 0 w 4864131"/>
              <a:gd name="connsiteY52" fmla="*/ 3139399 h 4690109"/>
              <a:gd name="connsiteX53" fmla="*/ 404931 w 4864131"/>
              <a:gd name="connsiteY53" fmla="*/ 2388004 h 4690109"/>
              <a:gd name="connsiteX54" fmla="*/ 1440799 w 4864131"/>
              <a:gd name="connsiteY54" fmla="*/ 2388004 h 4690109"/>
              <a:gd name="connsiteX55" fmla="*/ 1845731 w 4864131"/>
              <a:gd name="connsiteY55" fmla="*/ 3139399 h 4690109"/>
              <a:gd name="connsiteX56" fmla="*/ 1440799 w 4864131"/>
              <a:gd name="connsiteY56" fmla="*/ 3890795 h 4690109"/>
              <a:gd name="connsiteX57" fmla="*/ 404931 w 4864131"/>
              <a:gd name="connsiteY57" fmla="*/ 3890795 h 469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864131" h="4690109">
                <a:moveTo>
                  <a:pt x="3054592" y="33640"/>
                </a:moveTo>
                <a:lnTo>
                  <a:pt x="4783677" y="33640"/>
                </a:lnTo>
                <a:lnTo>
                  <a:pt x="4426793" y="747406"/>
                </a:lnTo>
                <a:lnTo>
                  <a:pt x="3411474" y="747406"/>
                </a:lnTo>
                <a:close/>
                <a:moveTo>
                  <a:pt x="3045058" y="4690109"/>
                </a:moveTo>
                <a:lnTo>
                  <a:pt x="3413178" y="3953870"/>
                </a:lnTo>
                <a:lnTo>
                  <a:pt x="4496012" y="3953870"/>
                </a:lnTo>
                <a:lnTo>
                  <a:pt x="4864131" y="4690109"/>
                </a:lnTo>
                <a:close/>
                <a:moveTo>
                  <a:pt x="3018400" y="1550708"/>
                </a:moveTo>
                <a:lnTo>
                  <a:pt x="3423332" y="799313"/>
                </a:lnTo>
                <a:lnTo>
                  <a:pt x="4459200" y="799313"/>
                </a:lnTo>
                <a:lnTo>
                  <a:pt x="4864131" y="1550708"/>
                </a:lnTo>
                <a:lnTo>
                  <a:pt x="4459200" y="2302103"/>
                </a:lnTo>
                <a:lnTo>
                  <a:pt x="3423332" y="2302103"/>
                </a:lnTo>
                <a:close/>
                <a:moveTo>
                  <a:pt x="3018399" y="3134302"/>
                </a:moveTo>
                <a:lnTo>
                  <a:pt x="3423330" y="2382906"/>
                </a:lnTo>
                <a:lnTo>
                  <a:pt x="4459199" y="2382906"/>
                </a:lnTo>
                <a:lnTo>
                  <a:pt x="4864130" y="3134302"/>
                </a:lnTo>
                <a:lnTo>
                  <a:pt x="4459199" y="3885697"/>
                </a:lnTo>
                <a:lnTo>
                  <a:pt x="3423330" y="3885697"/>
                </a:lnTo>
                <a:close/>
                <a:moveTo>
                  <a:pt x="1509352" y="2369012"/>
                </a:moveTo>
                <a:lnTo>
                  <a:pt x="1914283" y="1617617"/>
                </a:lnTo>
                <a:lnTo>
                  <a:pt x="2950152" y="1617617"/>
                </a:lnTo>
                <a:lnTo>
                  <a:pt x="3355083" y="2369012"/>
                </a:lnTo>
                <a:lnTo>
                  <a:pt x="2950152" y="3120407"/>
                </a:lnTo>
                <a:lnTo>
                  <a:pt x="1914283" y="3120407"/>
                </a:lnTo>
                <a:close/>
                <a:moveTo>
                  <a:pt x="1509352" y="3938712"/>
                </a:moveTo>
                <a:lnTo>
                  <a:pt x="1914283" y="3187317"/>
                </a:lnTo>
                <a:lnTo>
                  <a:pt x="2950152" y="3187317"/>
                </a:lnTo>
                <a:lnTo>
                  <a:pt x="3355083" y="3938712"/>
                </a:lnTo>
                <a:lnTo>
                  <a:pt x="2950152" y="4690107"/>
                </a:lnTo>
                <a:lnTo>
                  <a:pt x="1914283" y="4690107"/>
                </a:lnTo>
                <a:close/>
                <a:moveTo>
                  <a:pt x="1509351" y="751395"/>
                </a:moveTo>
                <a:lnTo>
                  <a:pt x="1914282" y="0"/>
                </a:lnTo>
                <a:lnTo>
                  <a:pt x="2950151" y="0"/>
                </a:lnTo>
                <a:lnTo>
                  <a:pt x="3355082" y="751395"/>
                </a:lnTo>
                <a:lnTo>
                  <a:pt x="2950151" y="1502790"/>
                </a:lnTo>
                <a:lnTo>
                  <a:pt x="1914282" y="1502790"/>
                </a:lnTo>
                <a:close/>
                <a:moveTo>
                  <a:pt x="32269" y="0"/>
                </a:moveTo>
                <a:lnTo>
                  <a:pt x="1761354" y="0"/>
                </a:lnTo>
                <a:lnTo>
                  <a:pt x="1404469" y="713766"/>
                </a:lnTo>
                <a:lnTo>
                  <a:pt x="389151" y="713766"/>
                </a:lnTo>
                <a:close/>
                <a:moveTo>
                  <a:pt x="302" y="1550708"/>
                </a:moveTo>
                <a:lnTo>
                  <a:pt x="405233" y="799313"/>
                </a:lnTo>
                <a:lnTo>
                  <a:pt x="1441101" y="799313"/>
                </a:lnTo>
                <a:lnTo>
                  <a:pt x="1846033" y="1550708"/>
                </a:lnTo>
                <a:lnTo>
                  <a:pt x="1441101" y="2302103"/>
                </a:lnTo>
                <a:lnTo>
                  <a:pt x="405233" y="2302103"/>
                </a:lnTo>
                <a:close/>
                <a:moveTo>
                  <a:pt x="1" y="4690108"/>
                </a:moveTo>
                <a:lnTo>
                  <a:pt x="368121" y="3953869"/>
                </a:lnTo>
                <a:lnTo>
                  <a:pt x="1450955" y="3953869"/>
                </a:lnTo>
                <a:lnTo>
                  <a:pt x="1819074" y="4690108"/>
                </a:lnTo>
                <a:close/>
                <a:moveTo>
                  <a:pt x="0" y="3139399"/>
                </a:moveTo>
                <a:lnTo>
                  <a:pt x="404931" y="2388004"/>
                </a:lnTo>
                <a:lnTo>
                  <a:pt x="1440799" y="2388004"/>
                </a:lnTo>
                <a:lnTo>
                  <a:pt x="1845731" y="3139399"/>
                </a:lnTo>
                <a:lnTo>
                  <a:pt x="1440799" y="3890795"/>
                </a:lnTo>
                <a:lnTo>
                  <a:pt x="404931" y="3890795"/>
                </a:lnTo>
                <a:close/>
              </a:path>
            </a:pathLst>
          </a:custGeom>
          <a:blipFill dpi="0" rotWithShape="0">
            <a:blip r:embed="rId1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822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 Y DEFINICIÓN DEL PROBLEMA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1300655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293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EA29389-3156-4E86-8B5F-BD026DA6A36E}"/>
              </a:ext>
            </a:extLst>
          </p:cNvPr>
          <p:cNvSpPr/>
          <p:nvPr/>
        </p:nvSpPr>
        <p:spPr>
          <a:xfrm>
            <a:off x="1947259" y="2297173"/>
            <a:ext cx="3965050" cy="3871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4CDEE907-8578-4C13-8D4E-21F6AB10CF24}"/>
              </a:ext>
            </a:extLst>
          </p:cNvPr>
          <p:cNvSpPr/>
          <p:nvPr/>
        </p:nvSpPr>
        <p:spPr>
          <a:xfrm>
            <a:off x="2049788" y="2422763"/>
            <a:ext cx="3743251" cy="3616036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Existía una codificación manual de los filtros a la hora de realizar el pesaje.</a:t>
            </a:r>
          </a:p>
          <a:p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PE" sz="2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Migración de datos de pesaje de forma manual.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3418C97-1A9B-4E61-9AA7-2792BE2AD36E}"/>
              </a:ext>
            </a:extLst>
          </p:cNvPr>
          <p:cNvSpPr/>
          <p:nvPr/>
        </p:nvSpPr>
        <p:spPr>
          <a:xfrm>
            <a:off x="6942167" y="2297173"/>
            <a:ext cx="3965050" cy="38718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Rectángulo: esquina doblada 25">
            <a:extLst>
              <a:ext uri="{FF2B5EF4-FFF2-40B4-BE49-F238E27FC236}">
                <a16:creationId xmlns:a16="http://schemas.microsoft.com/office/drawing/2014/main" id="{5171DDA6-4807-4C2B-878B-D703EB2C751E}"/>
              </a:ext>
            </a:extLst>
          </p:cNvPr>
          <p:cNvSpPr/>
          <p:nvPr/>
        </p:nvSpPr>
        <p:spPr>
          <a:xfrm>
            <a:off x="7044696" y="2422763"/>
            <a:ext cx="3743251" cy="3616036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Actividad con riesgo de error de digitación.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tiempo de migración de datos y etiquetado no es el óptimo. </a:t>
            </a:r>
          </a:p>
          <a:p>
            <a:endParaRPr lang="es-PE" sz="26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0FE1405-DA92-4587-8D28-B246E6F4CA7A}"/>
              </a:ext>
            </a:extLst>
          </p:cNvPr>
          <p:cNvSpPr/>
          <p:nvPr/>
        </p:nvSpPr>
        <p:spPr>
          <a:xfrm>
            <a:off x="6942167" y="1438299"/>
            <a:ext cx="3965050" cy="6069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PRODUCCIÓN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EC0F7DA-EB34-455F-BEFE-225C3C90EDC9}"/>
              </a:ext>
            </a:extLst>
          </p:cNvPr>
          <p:cNvSpPr/>
          <p:nvPr/>
        </p:nvSpPr>
        <p:spPr>
          <a:xfrm>
            <a:off x="1985855" y="1438299"/>
            <a:ext cx="3965050" cy="60691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423413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CAUSAS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2273143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51" y="215071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0D1ABDE-8C1D-4839-92F0-5D36CED4A811}"/>
              </a:ext>
            </a:extLst>
          </p:cNvPr>
          <p:cNvSpPr/>
          <p:nvPr/>
        </p:nvSpPr>
        <p:spPr>
          <a:xfrm>
            <a:off x="1715692" y="1421755"/>
            <a:ext cx="4699819" cy="48087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69955052-F39B-4D4D-860A-13F2861D6A9F}"/>
              </a:ext>
            </a:extLst>
          </p:cNvPr>
          <p:cNvSpPr/>
          <p:nvPr/>
        </p:nvSpPr>
        <p:spPr>
          <a:xfrm>
            <a:off x="1792385" y="1535327"/>
            <a:ext cx="4544468" cy="4604037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/>
                <a:cs typeface="Times New Roman"/>
              </a:rPr>
              <a:t>El equipo nuevo viene con valores de fábrica.</a:t>
            </a:r>
          </a:p>
          <a:p>
            <a:pPr algn="just"/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/>
                <a:cs typeface="Times New Roman"/>
              </a:rPr>
              <a:t>Tiempos largos de lavado. Existen 3 lavados de 40 segundos cada uno.</a:t>
            </a:r>
          </a:p>
          <a:p>
            <a:pPr algn="just"/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/>
                <a:cs typeface="Times New Roman"/>
              </a:rPr>
              <a:t>Exceso de tiempo de integración de cada analito.</a:t>
            </a: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43582018-8969-4F65-963B-5EAD2887A5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5" t="5080" r="33531" b="-607"/>
          <a:stretch>
            <a:fillRect/>
          </a:stretch>
        </p:blipFill>
        <p:spPr>
          <a:xfrm>
            <a:off x="6693975" y="1962532"/>
            <a:ext cx="4608512" cy="2708275"/>
          </a:xfrm>
          <a:prstGeom prst="rect">
            <a:avLst/>
          </a:prstGeom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FC4389F-5088-4319-B6A9-25C74D8E68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t="23837" r="32973"/>
          <a:stretch>
            <a:fillRect/>
          </a:stretch>
        </p:blipFill>
        <p:spPr bwMode="auto">
          <a:xfrm>
            <a:off x="6693975" y="4626357"/>
            <a:ext cx="4608512" cy="16081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2E215F-F89D-45FD-B161-14A20B1F14F3}"/>
              </a:ext>
            </a:extLst>
          </p:cNvPr>
          <p:cNvSpPr txBox="1"/>
          <p:nvPr/>
        </p:nvSpPr>
        <p:spPr>
          <a:xfrm>
            <a:off x="7626631" y="153532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VALORES DE FÁBRICA</a:t>
            </a:r>
          </a:p>
        </p:txBody>
      </p:sp>
    </p:spTree>
    <p:extLst>
      <p:ext uri="{BB962C8B-B14F-4D97-AF65-F5344CB8AC3E}">
        <p14:creationId xmlns:p14="http://schemas.microsoft.com/office/powerpoint/2010/main" val="383538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ANÁLISIS DE CAUSAS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3109523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2273143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51" y="2150717"/>
            <a:ext cx="648000" cy="648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C0D1ABDE-8C1D-4839-92F0-5D36CED4A811}"/>
              </a:ext>
            </a:extLst>
          </p:cNvPr>
          <p:cNvSpPr/>
          <p:nvPr/>
        </p:nvSpPr>
        <p:spPr>
          <a:xfrm>
            <a:off x="2093182" y="1506828"/>
            <a:ext cx="9119559" cy="46386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 doblada 15">
            <a:extLst>
              <a:ext uri="{FF2B5EF4-FFF2-40B4-BE49-F238E27FC236}">
                <a16:creationId xmlns:a16="http://schemas.microsoft.com/office/drawing/2014/main" id="{69955052-F39B-4D4D-860A-13F2861D6A9F}"/>
              </a:ext>
            </a:extLst>
          </p:cNvPr>
          <p:cNvSpPr/>
          <p:nvPr/>
        </p:nvSpPr>
        <p:spPr>
          <a:xfrm>
            <a:off x="2214159" y="1670002"/>
            <a:ext cx="8818115" cy="4357493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Cada filtro cuenta con un código distinto que debe ser ingresado al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realiza migración de datos manual antes y después del pesaje.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ser el código del filtro muy pequeño se requiere mayor tiempo digitando para eliminar errores.</a:t>
            </a:r>
          </a:p>
          <a:p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sz="28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14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OBJETIVOS Y METAS DEL PROYECTO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3190831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272" y="3109523"/>
            <a:ext cx="648000" cy="64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D55C023-C4E0-4F40-9033-EBA2CAE679B6}"/>
              </a:ext>
            </a:extLst>
          </p:cNvPr>
          <p:cNvSpPr/>
          <p:nvPr/>
        </p:nvSpPr>
        <p:spPr>
          <a:xfrm>
            <a:off x="1877960" y="1779639"/>
            <a:ext cx="7570838" cy="14349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: esquina doblada 14">
            <a:extLst>
              <a:ext uri="{FF2B5EF4-FFF2-40B4-BE49-F238E27FC236}">
                <a16:creationId xmlns:a16="http://schemas.microsoft.com/office/drawing/2014/main" id="{933E3BB2-6457-45C1-B024-65FE526155B7}"/>
              </a:ext>
            </a:extLst>
          </p:cNvPr>
          <p:cNvSpPr/>
          <p:nvPr/>
        </p:nvSpPr>
        <p:spPr>
          <a:xfrm>
            <a:off x="1954653" y="1876226"/>
            <a:ext cx="7360871" cy="120007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Reducir el tiempo de migración de datos de pesaje al sistema SLIM.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5C6B8D5-AD92-440F-A081-337059C9AF57}"/>
              </a:ext>
            </a:extLst>
          </p:cNvPr>
          <p:cNvSpPr/>
          <p:nvPr/>
        </p:nvSpPr>
        <p:spPr>
          <a:xfrm>
            <a:off x="1877960" y="3757523"/>
            <a:ext cx="8150623" cy="23778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DDE7BB5B-90C9-4D5C-B917-9CAA986368F9}"/>
              </a:ext>
            </a:extLst>
          </p:cNvPr>
          <p:cNvSpPr/>
          <p:nvPr/>
        </p:nvSpPr>
        <p:spPr>
          <a:xfrm>
            <a:off x="1954653" y="3878968"/>
            <a:ext cx="7924573" cy="213491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Reducir el trabajo manual.</a:t>
            </a:r>
          </a:p>
          <a:p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Eliminar errores de digitación.</a:t>
            </a:r>
          </a:p>
          <a:p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Agilizar el proceso de pesaje y reporte de resultados.</a:t>
            </a:r>
          </a:p>
        </p:txBody>
      </p:sp>
    </p:spTree>
    <p:extLst>
      <p:ext uri="{BB962C8B-B14F-4D97-AF65-F5344CB8AC3E}">
        <p14:creationId xmlns:p14="http://schemas.microsoft.com/office/powerpoint/2010/main" val="31179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INVOLUCRADOS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4056860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609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8F51240-1BE6-4ADE-A027-1122C51757B1}"/>
              </a:ext>
            </a:extLst>
          </p:cNvPr>
          <p:cNvSpPr/>
          <p:nvPr/>
        </p:nvSpPr>
        <p:spPr>
          <a:xfrm>
            <a:off x="2103731" y="2306360"/>
            <a:ext cx="4405134" cy="13205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Kevin Sahah Seijas Rivera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Administrativo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E35C0D1-E7CE-4AE2-B766-1AAA4CE6605D}"/>
              </a:ext>
            </a:extLst>
          </p:cNvPr>
          <p:cNvSpPr/>
          <p:nvPr/>
        </p:nvSpPr>
        <p:spPr>
          <a:xfrm>
            <a:off x="6095999" y="3895319"/>
            <a:ext cx="4900731" cy="13205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Rosselyn Jackeline Colca Chuquirachi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Analista Senior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Administrativo</a:t>
            </a:r>
          </a:p>
        </p:txBody>
      </p:sp>
    </p:spTree>
    <p:extLst>
      <p:ext uri="{BB962C8B-B14F-4D97-AF65-F5344CB8AC3E}">
        <p14:creationId xmlns:p14="http://schemas.microsoft.com/office/powerpoint/2010/main" val="325583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C2049AA-166A-4D9B-BC8E-B9C7FB9CB188}"/>
              </a:ext>
            </a:extLst>
          </p:cNvPr>
          <p:cNvSpPr/>
          <p:nvPr/>
        </p:nvSpPr>
        <p:spPr>
          <a:xfrm>
            <a:off x="1674654" y="1534174"/>
            <a:ext cx="2714157" cy="43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 doblada 22">
            <a:extLst>
              <a:ext uri="{FF2B5EF4-FFF2-40B4-BE49-F238E27FC236}">
                <a16:creationId xmlns:a16="http://schemas.microsoft.com/office/drawing/2014/main" id="{B86D29D7-2300-4D16-B49E-D4FCD3FB11B3}"/>
              </a:ext>
            </a:extLst>
          </p:cNvPr>
          <p:cNvSpPr/>
          <p:nvPr/>
        </p:nvSpPr>
        <p:spPr>
          <a:xfrm>
            <a:off x="1751349" y="1623256"/>
            <a:ext cx="2540350" cy="4147437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Realizar el plugin de generación de códigos QR.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CA60BB0C-9FDD-49DD-BC34-9EA5FDD4D2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7121" y="1290505"/>
            <a:ext cx="7313980" cy="49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51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DF0DA87-E48B-47A2-B2AB-1025BDA47C2D}"/>
              </a:ext>
            </a:extLst>
          </p:cNvPr>
          <p:cNvSpPr/>
          <p:nvPr/>
        </p:nvSpPr>
        <p:spPr>
          <a:xfrm>
            <a:off x="1616344" y="2708462"/>
            <a:ext cx="2836071" cy="22214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FC947682-FA57-4AFB-B9F8-A3A260F618F1}"/>
              </a:ext>
            </a:extLst>
          </p:cNvPr>
          <p:cNvSpPr/>
          <p:nvPr/>
        </p:nvSpPr>
        <p:spPr>
          <a:xfrm>
            <a:off x="1693040" y="2797545"/>
            <a:ext cx="2654456" cy="2003437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Generación de plantilla para impresión de códigos QR.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B47C152-64CD-4233-AA0A-12E4144D48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53609" y="1266115"/>
            <a:ext cx="6854680" cy="50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82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RESULTADOS Y SEGUIMIENTO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5778474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91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188" y="4891887"/>
            <a:ext cx="648000" cy="64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7C14D6FB-CED7-4BA8-BE64-C3D220F059DA}"/>
              </a:ext>
            </a:extLst>
          </p:cNvPr>
          <p:cNvSpPr/>
          <p:nvPr/>
        </p:nvSpPr>
        <p:spPr>
          <a:xfrm>
            <a:off x="2442074" y="5897476"/>
            <a:ext cx="8040172" cy="520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: esquina doblada 18">
            <a:extLst>
              <a:ext uri="{FF2B5EF4-FFF2-40B4-BE49-F238E27FC236}">
                <a16:creationId xmlns:a16="http://schemas.microsoft.com/office/drawing/2014/main" id="{B1FAE913-FB47-4F1D-8082-2DA4CE7CC25C}"/>
              </a:ext>
            </a:extLst>
          </p:cNvPr>
          <p:cNvSpPr/>
          <p:nvPr/>
        </p:nvSpPr>
        <p:spPr>
          <a:xfrm>
            <a:off x="2678373" y="5986559"/>
            <a:ext cx="7695872" cy="33336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MIGRACIÓN DE DATOS POR MEDIO DE CÓDIGO QR</a:t>
            </a: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A0E30D2-B7BF-44D9-ADD7-62094538B6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5424" y="1122006"/>
            <a:ext cx="2273187" cy="4349277"/>
          </a:xfrm>
          <a:prstGeom prst="rect">
            <a:avLst/>
          </a:prstGeom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98B3824-5C49-40A4-AC02-62ACF110A7BA}"/>
              </a:ext>
            </a:extLst>
          </p:cNvPr>
          <p:cNvCxnSpPr>
            <a:cxnSpLocks/>
          </p:cNvCxnSpPr>
          <p:nvPr/>
        </p:nvCxnSpPr>
        <p:spPr>
          <a:xfrm flipV="1">
            <a:off x="9879496" y="2230056"/>
            <a:ext cx="1028135" cy="17685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0C732C7B-6CC0-435C-B4D5-1F816F94D86F}"/>
              </a:ext>
            </a:extLst>
          </p:cNvPr>
          <p:cNvCxnSpPr>
            <a:cxnSpLocks/>
          </p:cNvCxnSpPr>
          <p:nvPr/>
        </p:nvCxnSpPr>
        <p:spPr>
          <a:xfrm>
            <a:off x="3458611" y="2194080"/>
            <a:ext cx="1470889" cy="0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1423B059-9F79-49DB-98B6-85F6BEC427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0401" y="1228226"/>
            <a:ext cx="2573763" cy="1793614"/>
          </a:xfrm>
          <a:prstGeom prst="ellipse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B9FC60BE-3EFC-433A-B385-CE7FC1A9DD73}"/>
              </a:ext>
            </a:extLst>
          </p:cNvPr>
          <p:cNvCxnSpPr>
            <a:cxnSpLocks/>
          </p:cNvCxnSpPr>
          <p:nvPr/>
        </p:nvCxnSpPr>
        <p:spPr>
          <a:xfrm>
            <a:off x="10907631" y="2342699"/>
            <a:ext cx="0" cy="902970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Marcador de contenido 6">
            <a:extLst>
              <a:ext uri="{FF2B5EF4-FFF2-40B4-BE49-F238E27FC236}">
                <a16:creationId xmlns:a16="http://schemas.microsoft.com/office/drawing/2014/main" id="{89713582-0B97-403D-BBD8-0861D0BC50D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0362" y="3245669"/>
            <a:ext cx="6833710" cy="2519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Marcador de contenido 8">
            <a:extLst>
              <a:ext uri="{FF2B5EF4-FFF2-40B4-BE49-F238E27FC236}">
                <a16:creationId xmlns:a16="http://schemas.microsoft.com/office/drawing/2014/main" id="{4911AA59-075A-4A64-8805-9A50156E17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8529673" y="1081279"/>
            <a:ext cx="1262823" cy="2013690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95ED257-08C3-49B9-8471-744C673AA2CD}"/>
              </a:ext>
            </a:extLst>
          </p:cNvPr>
          <p:cNvCxnSpPr>
            <a:cxnSpLocks/>
          </p:cNvCxnSpPr>
          <p:nvPr/>
        </p:nvCxnSpPr>
        <p:spPr>
          <a:xfrm flipV="1">
            <a:off x="7484164" y="2196464"/>
            <a:ext cx="1045508" cy="32495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2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OBJETIVOS Y METAS DEL PROYECTO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3190831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018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272" y="3109523"/>
            <a:ext cx="648000" cy="64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D55C023-C4E0-4F40-9033-EBA2CAE679B6}"/>
              </a:ext>
            </a:extLst>
          </p:cNvPr>
          <p:cNvSpPr/>
          <p:nvPr/>
        </p:nvSpPr>
        <p:spPr>
          <a:xfrm>
            <a:off x="1877960" y="1779639"/>
            <a:ext cx="7570838" cy="14349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: esquina doblada 14">
            <a:extLst>
              <a:ext uri="{FF2B5EF4-FFF2-40B4-BE49-F238E27FC236}">
                <a16:creationId xmlns:a16="http://schemas.microsoft.com/office/drawing/2014/main" id="{933E3BB2-6457-45C1-B024-65FE526155B7}"/>
              </a:ext>
            </a:extLst>
          </p:cNvPr>
          <p:cNvSpPr/>
          <p:nvPr/>
        </p:nvSpPr>
        <p:spPr>
          <a:xfrm>
            <a:off x="1954653" y="1876226"/>
            <a:ext cx="7360871" cy="1200074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Maximizar la producción del equipo sin alterar la calidad de los resultados.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5C6B8D5-AD92-440F-A081-337059C9AF57}"/>
              </a:ext>
            </a:extLst>
          </p:cNvPr>
          <p:cNvSpPr/>
          <p:nvPr/>
        </p:nvSpPr>
        <p:spPr>
          <a:xfrm>
            <a:off x="1877960" y="3757523"/>
            <a:ext cx="7570839" cy="23778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DDE7BB5B-90C9-4D5C-B917-9CAA986368F9}"/>
              </a:ext>
            </a:extLst>
          </p:cNvPr>
          <p:cNvSpPr/>
          <p:nvPr/>
        </p:nvSpPr>
        <p:spPr>
          <a:xfrm>
            <a:off x="1954653" y="3878968"/>
            <a:ext cx="7360869" cy="2134915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Disminuir los tiempos de integración de cada analito.</a:t>
            </a:r>
          </a:p>
          <a:p>
            <a:pPr algn="just"/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Mantener la calidad y linealidad de la curva.</a:t>
            </a:r>
          </a:p>
          <a:p>
            <a:pPr algn="just"/>
            <a:endParaRPr lang="es-PE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200" b="1">
                <a:solidFill>
                  <a:schemeClr val="tx1"/>
                </a:solidFill>
                <a:latin typeface="Times New Roman"/>
                <a:cs typeface="Times New Roman"/>
              </a:rPr>
              <a:t>Conservar la recuperación de patrones dentro del 20%.</a:t>
            </a:r>
          </a:p>
        </p:txBody>
      </p:sp>
    </p:spTree>
    <p:extLst>
      <p:ext uri="{BB962C8B-B14F-4D97-AF65-F5344CB8AC3E}">
        <p14:creationId xmlns:p14="http://schemas.microsoft.com/office/powerpoint/2010/main" val="1681693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INVOLUCRADOS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7" y="4891887"/>
            <a:ext cx="648000" cy="648000"/>
          </a:xfrm>
          <a:prstGeom prst="rect">
            <a:avLst/>
          </a:prstGeom>
        </p:spPr>
      </p:pic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66245" y="4056860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609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8F51240-1BE6-4ADE-A027-1122C51757B1}"/>
              </a:ext>
            </a:extLst>
          </p:cNvPr>
          <p:cNvSpPr/>
          <p:nvPr/>
        </p:nvSpPr>
        <p:spPr>
          <a:xfrm>
            <a:off x="2440408" y="2231123"/>
            <a:ext cx="4405134" cy="13205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Jonhatan Pierre Aparicio Ventura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Analista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Instrumental 3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E35C0D1-E7CE-4AE2-B766-1AAA4CE6605D}"/>
              </a:ext>
            </a:extLst>
          </p:cNvPr>
          <p:cNvSpPr/>
          <p:nvPr/>
        </p:nvSpPr>
        <p:spPr>
          <a:xfrm>
            <a:off x="6640236" y="4141133"/>
            <a:ext cx="4405134" cy="13205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2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Jorge Angeles Chafloque</a:t>
            </a:r>
          </a:p>
          <a:p>
            <a:pPr algn="ctr"/>
            <a:r>
              <a:rPr lang="es-PE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Analista Senior de Laboratorio</a:t>
            </a:r>
          </a:p>
          <a:p>
            <a:pPr algn="ctr"/>
            <a:r>
              <a:rPr lang="es-PE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Instrumental 3</a:t>
            </a:r>
          </a:p>
        </p:txBody>
      </p:sp>
    </p:spTree>
    <p:extLst>
      <p:ext uri="{BB962C8B-B14F-4D97-AF65-F5344CB8AC3E}">
        <p14:creationId xmlns:p14="http://schemas.microsoft.com/office/powerpoint/2010/main" val="251173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8F3C0BE8-9284-4DBC-901C-690B621B81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0" t="8337" r="36382"/>
          <a:stretch>
            <a:fillRect/>
          </a:stretch>
        </p:blipFill>
        <p:spPr>
          <a:xfrm>
            <a:off x="4515323" y="1665719"/>
            <a:ext cx="3302681" cy="2224863"/>
          </a:xfrm>
          <a:prstGeom prst="rect">
            <a:avLst/>
          </a:prstGeom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5984720B-796C-4995-95C3-427C2EC976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1" t="16840" r="33359"/>
          <a:stretch>
            <a:fillRect/>
          </a:stretch>
        </p:blipFill>
        <p:spPr bwMode="auto">
          <a:xfrm>
            <a:off x="4515322" y="3905786"/>
            <a:ext cx="3302681" cy="1786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580DE3E7-D2F0-4A94-81DD-C3EBA798FD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34735"/>
          <a:stretch>
            <a:fillRect/>
          </a:stretch>
        </p:blipFill>
        <p:spPr bwMode="auto">
          <a:xfrm>
            <a:off x="7818003" y="1665718"/>
            <a:ext cx="3620177" cy="2224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EFA9C0BF-A73B-4552-BEB5-BD17ECCD1B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36189"/>
          <a:stretch>
            <a:fillRect/>
          </a:stretch>
        </p:blipFill>
        <p:spPr bwMode="auto">
          <a:xfrm>
            <a:off x="7818003" y="3905785"/>
            <a:ext cx="3620177" cy="17868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C2049AA-166A-4D9B-BC8E-B9C7FB9CB188}"/>
              </a:ext>
            </a:extLst>
          </p:cNvPr>
          <p:cNvSpPr/>
          <p:nvPr/>
        </p:nvSpPr>
        <p:spPr>
          <a:xfrm>
            <a:off x="1674654" y="1534174"/>
            <a:ext cx="2714157" cy="43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 doblada 22">
            <a:extLst>
              <a:ext uri="{FF2B5EF4-FFF2-40B4-BE49-F238E27FC236}">
                <a16:creationId xmlns:a16="http://schemas.microsoft.com/office/drawing/2014/main" id="{B86D29D7-2300-4D16-B49E-D4FCD3FB11B3}"/>
              </a:ext>
            </a:extLst>
          </p:cNvPr>
          <p:cNvSpPr/>
          <p:nvPr/>
        </p:nvSpPr>
        <p:spPr>
          <a:xfrm>
            <a:off x="1751349" y="1623256"/>
            <a:ext cx="2540350" cy="4147437"/>
          </a:xfrm>
          <a:prstGeom prst="foldedCorner">
            <a:avLst>
              <a:gd name="adj" fmla="val 20464"/>
            </a:avLst>
          </a:prstGeom>
          <a:blipFill>
            <a:blip r:embed="rId18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Se modifica el </a:t>
            </a:r>
            <a:r>
              <a:rPr lang="es-PE" sz="2400" b="1" err="1">
                <a:solidFill>
                  <a:schemeClr val="tx1"/>
                </a:solidFill>
                <a:latin typeface="Times New Roman"/>
                <a:cs typeface="Times New Roman"/>
              </a:rPr>
              <a:t>dwell</a:t>
            </a: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 time y el tiempo de integración.</a:t>
            </a:r>
            <a:endParaRPr lang="en-US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242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993EE6F-BC7A-4364-B4F9-02A1A67DBFC4}"/>
              </a:ext>
            </a:extLst>
          </p:cNvPr>
          <p:cNvSpPr/>
          <p:nvPr/>
        </p:nvSpPr>
        <p:spPr>
          <a:xfrm>
            <a:off x="254924" y="224444"/>
            <a:ext cx="11682152" cy="6409112"/>
          </a:xfrm>
          <a:prstGeom prst="roundRect">
            <a:avLst>
              <a:gd name="adj" fmla="val 572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590A6D74-E03B-4514-A7C1-A88C46495B89}"/>
              </a:ext>
            </a:extLst>
          </p:cNvPr>
          <p:cNvSpPr/>
          <p:nvPr/>
        </p:nvSpPr>
        <p:spPr>
          <a:xfrm>
            <a:off x="602927" y="224444"/>
            <a:ext cx="11334149" cy="794290"/>
          </a:xfrm>
          <a:custGeom>
            <a:avLst/>
            <a:gdLst>
              <a:gd name="connsiteX0" fmla="*/ 340822 w 11272059"/>
              <a:gd name="connsiteY0" fmla="*/ 0 h 681644"/>
              <a:gd name="connsiteX1" fmla="*/ 10931236 w 11272059"/>
              <a:gd name="connsiteY1" fmla="*/ 0 h 681644"/>
              <a:gd name="connsiteX2" fmla="*/ 11272058 w 11272059"/>
              <a:gd name="connsiteY2" fmla="*/ 340822 h 681644"/>
              <a:gd name="connsiteX3" fmla="*/ 11265345 w 11272059"/>
              <a:gd name="connsiteY3" fmla="*/ 374072 h 681644"/>
              <a:gd name="connsiteX4" fmla="*/ 11272059 w 11272059"/>
              <a:gd name="connsiteY4" fmla="*/ 374072 h 681644"/>
              <a:gd name="connsiteX5" fmla="*/ 11272059 w 11272059"/>
              <a:gd name="connsiteY5" fmla="*/ 681644 h 681644"/>
              <a:gd name="connsiteX6" fmla="*/ 10931236 w 11272059"/>
              <a:gd name="connsiteY6" fmla="*/ 681644 h 681644"/>
              <a:gd name="connsiteX7" fmla="*/ 340822 w 11272059"/>
              <a:gd name="connsiteY7" fmla="*/ 681644 h 681644"/>
              <a:gd name="connsiteX8" fmla="*/ 1 w 11272059"/>
              <a:gd name="connsiteY8" fmla="*/ 681644 h 681644"/>
              <a:gd name="connsiteX9" fmla="*/ 1 w 11272059"/>
              <a:gd name="connsiteY9" fmla="*/ 374072 h 681644"/>
              <a:gd name="connsiteX10" fmla="*/ 6713 w 11272059"/>
              <a:gd name="connsiteY10" fmla="*/ 374072 h 681644"/>
              <a:gd name="connsiteX11" fmla="*/ 0 w 11272059"/>
              <a:gd name="connsiteY11" fmla="*/ 340822 h 681644"/>
              <a:gd name="connsiteX12" fmla="*/ 340822 w 11272059"/>
              <a:gd name="connsiteY12" fmla="*/ 0 h 68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2059" h="681644">
                <a:moveTo>
                  <a:pt x="340822" y="0"/>
                </a:moveTo>
                <a:lnTo>
                  <a:pt x="10931236" y="0"/>
                </a:lnTo>
                <a:cubicBezTo>
                  <a:pt x="11119467" y="0"/>
                  <a:pt x="11272058" y="152591"/>
                  <a:pt x="11272058" y="340822"/>
                </a:cubicBezTo>
                <a:lnTo>
                  <a:pt x="11265345" y="374072"/>
                </a:lnTo>
                <a:lnTo>
                  <a:pt x="11272059" y="374072"/>
                </a:lnTo>
                <a:lnTo>
                  <a:pt x="11272059" y="681644"/>
                </a:lnTo>
                <a:lnTo>
                  <a:pt x="10931236" y="681644"/>
                </a:lnTo>
                <a:lnTo>
                  <a:pt x="340822" y="681644"/>
                </a:lnTo>
                <a:lnTo>
                  <a:pt x="1" y="681644"/>
                </a:lnTo>
                <a:lnTo>
                  <a:pt x="1" y="374072"/>
                </a:lnTo>
                <a:lnTo>
                  <a:pt x="6713" y="374072"/>
                </a:lnTo>
                <a:lnTo>
                  <a:pt x="0" y="340822"/>
                </a:lnTo>
                <a:cubicBezTo>
                  <a:pt x="0" y="152591"/>
                  <a:pt x="152591" y="0"/>
                  <a:pt x="340822" y="0"/>
                </a:cubicBez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PE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PLAN DE ACCIÓN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AECF7858-8D5A-4BC6-9764-D59B11EACCE7}"/>
              </a:ext>
            </a:extLst>
          </p:cNvPr>
          <p:cNvSpPr/>
          <p:nvPr/>
        </p:nvSpPr>
        <p:spPr>
          <a:xfrm>
            <a:off x="254923" y="224444"/>
            <a:ext cx="825731" cy="6409112"/>
          </a:xfrm>
          <a:custGeom>
            <a:avLst/>
            <a:gdLst>
              <a:gd name="connsiteX0" fmla="*/ 211330 w 609600"/>
              <a:gd name="connsiteY0" fmla="*/ 0 h 6409112"/>
              <a:gd name="connsiteX1" fmla="*/ 304800 w 609600"/>
              <a:gd name="connsiteY1" fmla="*/ 0 h 6409112"/>
              <a:gd name="connsiteX2" fmla="*/ 398270 w 609600"/>
              <a:gd name="connsiteY2" fmla="*/ 0 h 6409112"/>
              <a:gd name="connsiteX3" fmla="*/ 609600 w 609600"/>
              <a:gd name="connsiteY3" fmla="*/ 0 h 6409112"/>
              <a:gd name="connsiteX4" fmla="*/ 609600 w 609600"/>
              <a:gd name="connsiteY4" fmla="*/ 211330 h 6409112"/>
              <a:gd name="connsiteX5" fmla="*/ 609600 w 609600"/>
              <a:gd name="connsiteY5" fmla="*/ 6197782 h 6409112"/>
              <a:gd name="connsiteX6" fmla="*/ 609600 w 609600"/>
              <a:gd name="connsiteY6" fmla="*/ 6409112 h 6409112"/>
              <a:gd name="connsiteX7" fmla="*/ 398270 w 609600"/>
              <a:gd name="connsiteY7" fmla="*/ 6409112 h 6409112"/>
              <a:gd name="connsiteX8" fmla="*/ 304800 w 609600"/>
              <a:gd name="connsiteY8" fmla="*/ 6409112 h 6409112"/>
              <a:gd name="connsiteX9" fmla="*/ 211330 w 609600"/>
              <a:gd name="connsiteY9" fmla="*/ 6409112 h 6409112"/>
              <a:gd name="connsiteX10" fmla="*/ 0 w 609600"/>
              <a:gd name="connsiteY10" fmla="*/ 6197782 h 6409112"/>
              <a:gd name="connsiteX11" fmla="*/ 0 w 609600"/>
              <a:gd name="connsiteY11" fmla="*/ 211330 h 6409112"/>
              <a:gd name="connsiteX12" fmla="*/ 211330 w 609600"/>
              <a:gd name="connsiteY12" fmla="*/ 0 h 64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6409112">
                <a:moveTo>
                  <a:pt x="211330" y="0"/>
                </a:moveTo>
                <a:lnTo>
                  <a:pt x="304800" y="0"/>
                </a:lnTo>
                <a:lnTo>
                  <a:pt x="398270" y="0"/>
                </a:lnTo>
                <a:lnTo>
                  <a:pt x="609600" y="0"/>
                </a:lnTo>
                <a:lnTo>
                  <a:pt x="609600" y="211330"/>
                </a:lnTo>
                <a:lnTo>
                  <a:pt x="609600" y="6197782"/>
                </a:lnTo>
                <a:lnTo>
                  <a:pt x="609600" y="6409112"/>
                </a:lnTo>
                <a:lnTo>
                  <a:pt x="398270" y="6409112"/>
                </a:lnTo>
                <a:lnTo>
                  <a:pt x="304800" y="6409112"/>
                </a:lnTo>
                <a:lnTo>
                  <a:pt x="211330" y="6409112"/>
                </a:lnTo>
                <a:cubicBezTo>
                  <a:pt x="94616" y="6409112"/>
                  <a:pt x="0" y="6314496"/>
                  <a:pt x="0" y="6197782"/>
                </a:cubicBezTo>
                <a:lnTo>
                  <a:pt x="0" y="211330"/>
                </a:lnTo>
                <a:cubicBezTo>
                  <a:pt x="0" y="94616"/>
                  <a:pt x="94616" y="0"/>
                  <a:pt x="21133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023C220E-27D5-4FF2-B665-CE54DF3269A7}"/>
              </a:ext>
            </a:extLst>
          </p:cNvPr>
          <p:cNvSpPr/>
          <p:nvPr/>
        </p:nvSpPr>
        <p:spPr>
          <a:xfrm rot="5400000" flipH="1">
            <a:off x="871787" y="4948042"/>
            <a:ext cx="953424" cy="535690"/>
          </a:xfrm>
          <a:custGeom>
            <a:avLst/>
            <a:gdLst>
              <a:gd name="connsiteX0" fmla="*/ 1083822 w 2167644"/>
              <a:gd name="connsiteY0" fmla="*/ 0 h 914401"/>
              <a:gd name="connsiteX1" fmla="*/ 573749 w 2167644"/>
              <a:gd name="connsiteY1" fmla="*/ 452536 h 914401"/>
              <a:gd name="connsiteX2" fmla="*/ 122 w 2167644"/>
              <a:gd name="connsiteY2" fmla="*/ 904409 h 914401"/>
              <a:gd name="connsiteX3" fmla="*/ 8385 w 2167644"/>
              <a:gd name="connsiteY3" fmla="*/ 914401 h 914401"/>
              <a:gd name="connsiteX4" fmla="*/ 1083822 w 2167644"/>
              <a:gd name="connsiteY4" fmla="*/ 914401 h 914401"/>
              <a:gd name="connsiteX5" fmla="*/ 2159259 w 2167644"/>
              <a:gd name="connsiteY5" fmla="*/ 914401 h 914401"/>
              <a:gd name="connsiteX6" fmla="*/ 2167522 w 2167644"/>
              <a:gd name="connsiteY6" fmla="*/ 904409 h 914401"/>
              <a:gd name="connsiteX7" fmla="*/ 1593895 w 2167644"/>
              <a:gd name="connsiteY7" fmla="*/ 452536 h 914401"/>
              <a:gd name="connsiteX8" fmla="*/ 1083822 w 2167644"/>
              <a:gd name="connsiteY8" fmla="*/ 0 h 9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7644" h="914401">
                <a:moveTo>
                  <a:pt x="1083822" y="0"/>
                </a:moveTo>
                <a:cubicBezTo>
                  <a:pt x="774875" y="43543"/>
                  <a:pt x="748957" y="299359"/>
                  <a:pt x="573749" y="452536"/>
                </a:cubicBezTo>
                <a:cubicBezTo>
                  <a:pt x="420442" y="586567"/>
                  <a:pt x="-8297" y="840850"/>
                  <a:pt x="122" y="904409"/>
                </a:cubicBezTo>
                <a:lnTo>
                  <a:pt x="8385" y="914401"/>
                </a:lnTo>
                <a:lnTo>
                  <a:pt x="1083822" y="914401"/>
                </a:lnTo>
                <a:lnTo>
                  <a:pt x="2159259" y="914401"/>
                </a:lnTo>
                <a:lnTo>
                  <a:pt x="2167522" y="904409"/>
                </a:lnTo>
                <a:cubicBezTo>
                  <a:pt x="2175941" y="840850"/>
                  <a:pt x="1747202" y="586567"/>
                  <a:pt x="1593895" y="452536"/>
                </a:cubicBezTo>
                <a:cubicBezTo>
                  <a:pt x="1418687" y="299359"/>
                  <a:pt x="1392769" y="43543"/>
                  <a:pt x="1083822" y="0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/>
          </a:p>
        </p:txBody>
      </p:sp>
      <p:pic>
        <p:nvPicPr>
          <p:cNvPr id="20" name="Gráfico 19" descr="Cmd (terminal) con relleno sólido">
            <a:extLst>
              <a:ext uri="{FF2B5EF4-FFF2-40B4-BE49-F238E27FC236}">
                <a16:creationId xmlns:a16="http://schemas.microsoft.com/office/drawing/2014/main" id="{A6D4BD52-86E0-43A3-9A2D-58B302B36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018" y="1228226"/>
            <a:ext cx="648000" cy="648000"/>
          </a:xfrm>
          <a:prstGeom prst="rect">
            <a:avLst/>
          </a:prstGeom>
        </p:spPr>
      </p:pic>
      <p:pic>
        <p:nvPicPr>
          <p:cNvPr id="22" name="Gráfico 21" descr="Gráfico exponencial con relleno sólido">
            <a:extLst>
              <a:ext uri="{FF2B5EF4-FFF2-40B4-BE49-F238E27FC236}">
                <a16:creationId xmlns:a16="http://schemas.microsoft.com/office/drawing/2014/main" id="{2863703D-B257-478C-8C78-5E3F4319F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18" y="5765678"/>
            <a:ext cx="648000" cy="648000"/>
          </a:xfrm>
          <a:prstGeom prst="rect">
            <a:avLst/>
          </a:prstGeom>
        </p:spPr>
      </p:pic>
      <p:pic>
        <p:nvPicPr>
          <p:cNvPr id="24" name="Gráfico 23" descr="Usuarios con relleno sólido">
            <a:extLst>
              <a:ext uri="{FF2B5EF4-FFF2-40B4-BE49-F238E27FC236}">
                <a16:creationId xmlns:a16="http://schemas.microsoft.com/office/drawing/2014/main" id="{6E26A9D4-BF3A-469D-8B98-B6437E61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04" y="4000705"/>
            <a:ext cx="648000" cy="648000"/>
          </a:xfrm>
          <a:prstGeom prst="rect">
            <a:avLst/>
          </a:prstGeom>
        </p:spPr>
      </p:pic>
      <p:pic>
        <p:nvPicPr>
          <p:cNvPr id="14" name="Gráfico 13" descr="Vaso de precipitado con relleno sólido">
            <a:extLst>
              <a:ext uri="{FF2B5EF4-FFF2-40B4-BE49-F238E27FC236}">
                <a16:creationId xmlns:a16="http://schemas.microsoft.com/office/drawing/2014/main" id="{F232EB34-25C5-43CB-A8A4-9436CCAFCF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197" y="2150717"/>
            <a:ext cx="648000" cy="648000"/>
          </a:xfrm>
          <a:prstGeom prst="rect">
            <a:avLst/>
          </a:prstGeom>
        </p:spPr>
      </p:pic>
      <p:pic>
        <p:nvPicPr>
          <p:cNvPr id="18" name="Gráfico 17" descr="Portapapeles con relleno sólido">
            <a:extLst>
              <a:ext uri="{FF2B5EF4-FFF2-40B4-BE49-F238E27FC236}">
                <a16:creationId xmlns:a16="http://schemas.microsoft.com/office/drawing/2014/main" id="{C5F66E44-7103-40AE-AB75-EE52F886FA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694" y="3109523"/>
            <a:ext cx="648000" cy="648000"/>
          </a:xfrm>
          <a:prstGeom prst="rect">
            <a:avLst/>
          </a:prstGeom>
        </p:spPr>
      </p:pic>
      <p:pic>
        <p:nvPicPr>
          <p:cNvPr id="12" name="Gráfico 11" descr="Gráfico de barras con relleno sólido">
            <a:extLst>
              <a:ext uri="{FF2B5EF4-FFF2-40B4-BE49-F238E27FC236}">
                <a16:creationId xmlns:a16="http://schemas.microsoft.com/office/drawing/2014/main" id="{7C0CA1BD-4B53-46A8-A36D-62A8379E2F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1437" y="4891887"/>
            <a:ext cx="648000" cy="64800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C2049AA-166A-4D9B-BC8E-B9C7FB9CB188}"/>
              </a:ext>
            </a:extLst>
          </p:cNvPr>
          <p:cNvSpPr/>
          <p:nvPr/>
        </p:nvSpPr>
        <p:spPr>
          <a:xfrm>
            <a:off x="1675950" y="1552226"/>
            <a:ext cx="2764147" cy="41584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Rectángulo: esquina doblada 22">
            <a:extLst>
              <a:ext uri="{FF2B5EF4-FFF2-40B4-BE49-F238E27FC236}">
                <a16:creationId xmlns:a16="http://schemas.microsoft.com/office/drawing/2014/main" id="{B86D29D7-2300-4D16-B49E-D4FCD3FB11B3}"/>
              </a:ext>
            </a:extLst>
          </p:cNvPr>
          <p:cNvSpPr/>
          <p:nvPr/>
        </p:nvSpPr>
        <p:spPr>
          <a:xfrm>
            <a:off x="1752645" y="1641309"/>
            <a:ext cx="2587138" cy="3981372"/>
          </a:xfrm>
          <a:prstGeom prst="foldedCorner">
            <a:avLst>
              <a:gd name="adj" fmla="val 20464"/>
            </a:avLst>
          </a:prstGeom>
          <a:blipFill>
            <a:blip r:embed="rId1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PE" sz="2000" b="1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000" b="1">
                <a:solidFill>
                  <a:schemeClr val="tx1"/>
                </a:solidFill>
                <a:latin typeface="Times New Roman"/>
                <a:cs typeface="Times New Roman"/>
              </a:rPr>
              <a:t>En una primera prueba se observa cierta pérdida de linealidad en algunos analitos, razón por la que se decide aumentar el tiempo de integración en esos casos</a:t>
            </a:r>
            <a:r>
              <a:rPr lang="es-PE" sz="2400" b="1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  <a:endParaRPr lang="en-US"/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F6A6FDD0-7DA0-4EAD-888A-7086F69F51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54" y="1552225"/>
            <a:ext cx="7211332" cy="414037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57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8000">
        <p159:morph option="byObject"/>
      </p:transition>
    </mc:Choice>
    <mc:Fallback xmlns="">
      <p:transition spd="slow" advTm="8000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1320</Words>
  <Application>Microsoft Office PowerPoint</Application>
  <PresentationFormat>Widescreen</PresentationFormat>
  <Paragraphs>267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Copperplate Gothic Bold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Acuña, Yaco (Callao)</dc:creator>
  <cp:lastModifiedBy>RiosV, Angel (Callao)</cp:lastModifiedBy>
  <cp:revision>2</cp:revision>
  <dcterms:created xsi:type="dcterms:W3CDTF">2022-09-06T16:51:38Z</dcterms:created>
  <dcterms:modified xsi:type="dcterms:W3CDTF">2023-02-06T14:06:40Z</dcterms:modified>
</cp:coreProperties>
</file>